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6" d="100"/>
          <a:sy n="96" d="100"/>
        </p:scale>
        <p:origin x="-160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DBA33D-E49C-8F4E-BF63-1D20042215DD}" type="datetimeFigureOut">
              <a:rPr lang="en-US" smtClean="0"/>
              <a:t>7/13/14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B60204-CA1B-AA4A-A891-7F3AC252D806}" type="slidenum">
              <a:rPr lang="en-US" smtClean="0"/>
              <a:t>‹#›</a:t>
            </a:fld>
            <a:endParaRPr lang="en-US"/>
          </a:p>
        </p:txBody>
      </p:sp>
    </p:spTree>
    <p:extLst>
      <p:ext uri="{BB962C8B-B14F-4D97-AF65-F5344CB8AC3E}">
        <p14:creationId xmlns:p14="http://schemas.microsoft.com/office/powerpoint/2010/main" val="6914446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EA7111-08B8-F943-9159-517E961890DF}" type="slidenum">
              <a:rPr lang="en-US" sz="1200"/>
              <a:pPr eaLnBrk="1" hangingPunct="1"/>
              <a:t>1</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850ED9-1A9A-914E-8687-29499D617559}" type="datetimeFigureOut">
              <a:rPr lang="en-US" smtClean="0"/>
              <a:t>7/13/14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9D9DC-718E-5F4E-9C60-EDDCC449FA1C}" type="slidenum">
              <a:rPr lang="en-US" smtClean="0"/>
              <a:t>‹#›</a:t>
            </a:fld>
            <a:endParaRPr lang="en-US"/>
          </a:p>
        </p:txBody>
      </p:sp>
    </p:spTree>
    <p:extLst>
      <p:ext uri="{BB962C8B-B14F-4D97-AF65-F5344CB8AC3E}">
        <p14:creationId xmlns:p14="http://schemas.microsoft.com/office/powerpoint/2010/main" val="438328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50ED9-1A9A-914E-8687-29499D617559}" type="datetimeFigureOut">
              <a:rPr lang="en-US" smtClean="0"/>
              <a:t>7/13/14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9D9DC-718E-5F4E-9C60-EDDCC449FA1C}" type="slidenum">
              <a:rPr lang="en-US" smtClean="0"/>
              <a:t>‹#›</a:t>
            </a:fld>
            <a:endParaRPr lang="en-US"/>
          </a:p>
        </p:txBody>
      </p:sp>
    </p:spTree>
    <p:extLst>
      <p:ext uri="{BB962C8B-B14F-4D97-AF65-F5344CB8AC3E}">
        <p14:creationId xmlns:p14="http://schemas.microsoft.com/office/powerpoint/2010/main" val="1891138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50ED9-1A9A-914E-8687-29499D617559}" type="datetimeFigureOut">
              <a:rPr lang="en-US" smtClean="0"/>
              <a:t>7/13/14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9D9DC-718E-5F4E-9C60-EDDCC449FA1C}" type="slidenum">
              <a:rPr lang="en-US" smtClean="0"/>
              <a:t>‹#›</a:t>
            </a:fld>
            <a:endParaRPr lang="en-US"/>
          </a:p>
        </p:txBody>
      </p:sp>
    </p:spTree>
    <p:extLst>
      <p:ext uri="{BB962C8B-B14F-4D97-AF65-F5344CB8AC3E}">
        <p14:creationId xmlns:p14="http://schemas.microsoft.com/office/powerpoint/2010/main" val="4014428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50ED9-1A9A-914E-8687-29499D617559}" type="datetimeFigureOut">
              <a:rPr lang="en-US" smtClean="0"/>
              <a:t>7/13/14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9D9DC-718E-5F4E-9C60-EDDCC449FA1C}" type="slidenum">
              <a:rPr lang="en-US" smtClean="0"/>
              <a:t>‹#›</a:t>
            </a:fld>
            <a:endParaRPr lang="en-US"/>
          </a:p>
        </p:txBody>
      </p:sp>
    </p:spTree>
    <p:extLst>
      <p:ext uri="{BB962C8B-B14F-4D97-AF65-F5344CB8AC3E}">
        <p14:creationId xmlns:p14="http://schemas.microsoft.com/office/powerpoint/2010/main" val="920104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50ED9-1A9A-914E-8687-29499D617559}" type="datetimeFigureOut">
              <a:rPr lang="en-US" smtClean="0"/>
              <a:t>7/13/14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9D9DC-718E-5F4E-9C60-EDDCC449FA1C}" type="slidenum">
              <a:rPr lang="en-US" smtClean="0"/>
              <a:t>‹#›</a:t>
            </a:fld>
            <a:endParaRPr lang="en-US"/>
          </a:p>
        </p:txBody>
      </p:sp>
    </p:spTree>
    <p:extLst>
      <p:ext uri="{BB962C8B-B14F-4D97-AF65-F5344CB8AC3E}">
        <p14:creationId xmlns:p14="http://schemas.microsoft.com/office/powerpoint/2010/main" val="3556877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850ED9-1A9A-914E-8687-29499D617559}" type="datetimeFigureOut">
              <a:rPr lang="en-US" smtClean="0"/>
              <a:t>7/13/14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9D9DC-718E-5F4E-9C60-EDDCC449FA1C}" type="slidenum">
              <a:rPr lang="en-US" smtClean="0"/>
              <a:t>‹#›</a:t>
            </a:fld>
            <a:endParaRPr lang="en-US"/>
          </a:p>
        </p:txBody>
      </p:sp>
    </p:spTree>
    <p:extLst>
      <p:ext uri="{BB962C8B-B14F-4D97-AF65-F5344CB8AC3E}">
        <p14:creationId xmlns:p14="http://schemas.microsoft.com/office/powerpoint/2010/main" val="255768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850ED9-1A9A-914E-8687-29499D617559}" type="datetimeFigureOut">
              <a:rPr lang="en-US" smtClean="0"/>
              <a:t>7/13/14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19D9DC-718E-5F4E-9C60-EDDCC449FA1C}" type="slidenum">
              <a:rPr lang="en-US" smtClean="0"/>
              <a:t>‹#›</a:t>
            </a:fld>
            <a:endParaRPr lang="en-US"/>
          </a:p>
        </p:txBody>
      </p:sp>
    </p:spTree>
    <p:extLst>
      <p:ext uri="{BB962C8B-B14F-4D97-AF65-F5344CB8AC3E}">
        <p14:creationId xmlns:p14="http://schemas.microsoft.com/office/powerpoint/2010/main" val="3188387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850ED9-1A9A-914E-8687-29499D617559}" type="datetimeFigureOut">
              <a:rPr lang="en-US" smtClean="0"/>
              <a:t>7/13/14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19D9DC-718E-5F4E-9C60-EDDCC449FA1C}" type="slidenum">
              <a:rPr lang="en-US" smtClean="0"/>
              <a:t>‹#›</a:t>
            </a:fld>
            <a:endParaRPr lang="en-US"/>
          </a:p>
        </p:txBody>
      </p:sp>
    </p:spTree>
    <p:extLst>
      <p:ext uri="{BB962C8B-B14F-4D97-AF65-F5344CB8AC3E}">
        <p14:creationId xmlns:p14="http://schemas.microsoft.com/office/powerpoint/2010/main" val="4236486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50ED9-1A9A-914E-8687-29499D617559}" type="datetimeFigureOut">
              <a:rPr lang="en-US" smtClean="0"/>
              <a:t>7/13/14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19D9DC-718E-5F4E-9C60-EDDCC449FA1C}" type="slidenum">
              <a:rPr lang="en-US" smtClean="0"/>
              <a:t>‹#›</a:t>
            </a:fld>
            <a:endParaRPr lang="en-US"/>
          </a:p>
        </p:txBody>
      </p:sp>
    </p:spTree>
    <p:extLst>
      <p:ext uri="{BB962C8B-B14F-4D97-AF65-F5344CB8AC3E}">
        <p14:creationId xmlns:p14="http://schemas.microsoft.com/office/powerpoint/2010/main" val="3604571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50ED9-1A9A-914E-8687-29499D617559}" type="datetimeFigureOut">
              <a:rPr lang="en-US" smtClean="0"/>
              <a:t>7/13/14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9D9DC-718E-5F4E-9C60-EDDCC449FA1C}" type="slidenum">
              <a:rPr lang="en-US" smtClean="0"/>
              <a:t>‹#›</a:t>
            </a:fld>
            <a:endParaRPr lang="en-US"/>
          </a:p>
        </p:txBody>
      </p:sp>
    </p:spTree>
    <p:extLst>
      <p:ext uri="{BB962C8B-B14F-4D97-AF65-F5344CB8AC3E}">
        <p14:creationId xmlns:p14="http://schemas.microsoft.com/office/powerpoint/2010/main" val="1636865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50ED9-1A9A-914E-8687-29499D617559}" type="datetimeFigureOut">
              <a:rPr lang="en-US" smtClean="0"/>
              <a:t>7/13/14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9D9DC-718E-5F4E-9C60-EDDCC449FA1C}" type="slidenum">
              <a:rPr lang="en-US" smtClean="0"/>
              <a:t>‹#›</a:t>
            </a:fld>
            <a:endParaRPr lang="en-US"/>
          </a:p>
        </p:txBody>
      </p:sp>
    </p:spTree>
    <p:extLst>
      <p:ext uri="{BB962C8B-B14F-4D97-AF65-F5344CB8AC3E}">
        <p14:creationId xmlns:p14="http://schemas.microsoft.com/office/powerpoint/2010/main" val="22276785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850ED9-1A9A-914E-8687-29499D617559}" type="datetimeFigureOut">
              <a:rPr lang="en-US" smtClean="0"/>
              <a:t>7/13/14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9D9DC-718E-5F4E-9C60-EDDCC449FA1C}" type="slidenum">
              <a:rPr lang="en-US" smtClean="0"/>
              <a:t>‹#›</a:t>
            </a:fld>
            <a:endParaRPr lang="en-US"/>
          </a:p>
        </p:txBody>
      </p:sp>
    </p:spTree>
    <p:extLst>
      <p:ext uri="{BB962C8B-B14F-4D97-AF65-F5344CB8AC3E}">
        <p14:creationId xmlns:p14="http://schemas.microsoft.com/office/powerpoint/2010/main" val="213935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wmf"/><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wmf"/><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wmf"/><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wmf"/><Relationship Id="rId3" Type="http://schemas.openxmlformats.org/officeDocument/2006/relationships/image" Target="../media/image14.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teacherspayteachers.com/Store/Science-Stuff" TargetMode="Externa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wmf"/><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wmf"/><Relationship Id="rId3" Type="http://schemas.openxmlformats.org/officeDocument/2006/relationships/image" Target="../media/image8.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wmf"/><Relationship Id="rId3" Type="http://schemas.openxmlformats.org/officeDocument/2006/relationships/image" Target="../media/image9.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wmf"/><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086600" cy="1143000"/>
          </a:xfrm>
        </p:spPr>
        <p:txBody>
          <a:bodyPr/>
          <a:lstStyle/>
          <a:p>
            <a:pPr>
              <a:defRPr/>
            </a:pPr>
            <a:r>
              <a:rPr lang="en-US" b="1" spc="50" dirty="0" smtClean="0">
                <a:ln w="12700" cmpd="sng">
                  <a:solidFill>
                    <a:schemeClr val="accent6">
                      <a:satMod val="120000"/>
                      <a:shade val="80000"/>
                    </a:schemeClr>
                  </a:solidFill>
                  <a:prstDash val="solid"/>
                </a:ln>
                <a:solidFill>
                  <a:srgbClr val="CB428D"/>
                </a:solidFill>
                <a:effectLst>
                  <a:glow rad="53100">
                    <a:schemeClr val="accent6">
                      <a:satMod val="180000"/>
                      <a:alpha val="30000"/>
                    </a:schemeClr>
                  </a:glow>
                </a:effectLst>
              </a:rPr>
              <a:t>Practice Problem:</a:t>
            </a:r>
            <a:endParaRPr lang="en-US" dirty="0">
              <a:solidFill>
                <a:srgbClr val="CB428D"/>
              </a:solidFill>
            </a:endParaRPr>
          </a:p>
        </p:txBody>
      </p:sp>
      <p:pic>
        <p:nvPicPr>
          <p:cNvPr id="17410" name="Picture 2" descr="MC900439851.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3272"/>
            <a:ext cx="26797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04800" y="914400"/>
            <a:ext cx="4495800" cy="5754688"/>
          </a:xfrm>
          <a:prstGeom prst="rect">
            <a:avLst/>
          </a:prstGeom>
          <a:ln w="57150" cap="flat" cmpd="sng" algn="ctr">
            <a:solidFill>
              <a:schemeClr val="accent6"/>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300" smtClean="0">
                <a:solidFill>
                  <a:srgbClr val="000000"/>
                </a:solidFill>
                <a:latin typeface="Candara" charset="0"/>
                <a:cs typeface="Candara" charset="0"/>
              </a:rPr>
              <a:t>You want to determine the effects of a certain fertilizer on the growth of orchids grown in a greenhouse.  Materials that are available to you include:  greenhouse, 100 orchid plants, water, fertilizer, and soil.  You want to know if the orchids will grow best with a weak concentration of fertilizer, a medium concentration of fertilizer, or a high concentration of fertilizer.  How will you design an experiment to test different concentrations of this fertilizer?</a:t>
            </a:r>
          </a:p>
          <a:p>
            <a:pPr eaLnBrk="1" hangingPunct="1">
              <a:defRPr/>
            </a:pPr>
            <a:endParaRPr lang="en-US" sz="2300" smtClean="0">
              <a:solidFill>
                <a:srgbClr val="000000"/>
              </a:solidFill>
              <a:latin typeface="Candara" charset="0"/>
              <a:cs typeface="Candara" charset="0"/>
            </a:endParaRPr>
          </a:p>
        </p:txBody>
      </p:sp>
      <p:sp>
        <p:nvSpPr>
          <p:cNvPr id="6" name="TextBox 5"/>
          <p:cNvSpPr txBox="1"/>
          <p:nvPr/>
        </p:nvSpPr>
        <p:spPr>
          <a:xfrm>
            <a:off x="5105400" y="2514600"/>
            <a:ext cx="3810000" cy="39703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defRPr/>
            </a:pPr>
            <a:r>
              <a:rPr lang="en-US" sz="2800" dirty="0">
                <a:solidFill>
                  <a:srgbClr val="FFD1D1"/>
                </a:solidFill>
              </a:rPr>
              <a:t>State your hypothesis:  </a:t>
            </a:r>
          </a:p>
          <a:p>
            <a:pPr>
              <a:defRPr/>
            </a:pPr>
            <a:endParaRPr lang="en-US" sz="2800" dirty="0">
              <a:solidFill>
                <a:srgbClr val="FFD1D1"/>
              </a:solidFill>
            </a:endParaRPr>
          </a:p>
          <a:p>
            <a:pPr>
              <a:defRPr/>
            </a:pPr>
            <a:r>
              <a:rPr lang="en-US" sz="2800" dirty="0">
                <a:solidFill>
                  <a:schemeClr val="accent1">
                    <a:lumMod val="75000"/>
                  </a:schemeClr>
                </a:solidFill>
              </a:rPr>
              <a:t>Possible answer: </a:t>
            </a:r>
          </a:p>
          <a:p>
            <a:pPr>
              <a:defRPr/>
            </a:pPr>
            <a:endParaRPr lang="en-US" sz="2800" dirty="0">
              <a:solidFill>
                <a:srgbClr val="FFD1D1"/>
              </a:solidFill>
            </a:endParaRPr>
          </a:p>
          <a:p>
            <a:pPr>
              <a:defRPr/>
            </a:pPr>
            <a:r>
              <a:rPr lang="en-US" sz="2800" dirty="0">
                <a:solidFill>
                  <a:srgbClr val="FFD1D1"/>
                </a:solidFill>
              </a:rPr>
              <a:t>I predict that the orchids will grow best with a medium concentration of fertilizer.</a:t>
            </a:r>
          </a:p>
        </p:txBody>
      </p:sp>
    </p:spTree>
    <p:extLst>
      <p:ext uri="{BB962C8B-B14F-4D97-AF65-F5344CB8AC3E}">
        <p14:creationId xmlns:p14="http://schemas.microsoft.com/office/powerpoint/2010/main" val="41228126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ppt_x</p:attrName>
                                        </p:attrNameLst>
                                      </p:cBhvr>
                                      <p:tavLst>
                                        <p:tav tm="0">
                                          <p:val>
                                            <p:strVal val="#ppt_x"/>
                                          </p:val>
                                        </p:tav>
                                        <p:tav tm="100000">
                                          <p:val>
                                            <p:strVal val="#ppt_x"/>
                                          </p:val>
                                        </p:tav>
                                      </p:tavLst>
                                    </p:anim>
                                    <p:anim calcmode="lin" valueType="num">
                                      <p:cBhvr>
                                        <p:cTn id="9" dur="900" decel="100000" fill="hold"/>
                                        <p:tgtEl>
                                          <p:spTgt spid="6">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bg/>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000"/>
                                        <p:tgtEl>
                                          <p:spTgt spid="6">
                                            <p:txEl>
                                              <p:pRg st="0" end="0"/>
                                            </p:txEl>
                                          </p:spTgt>
                                        </p:tgtEl>
                                      </p:cBhvr>
                                    </p:animEffect>
                                    <p:anim calcmode="lin" valueType="num">
                                      <p:cBhvr>
                                        <p:cTn id="1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1000"/>
                                        <p:tgtEl>
                                          <p:spTgt spid="6">
                                            <p:txEl>
                                              <p:pRg st="2" end="2"/>
                                            </p:txEl>
                                          </p:spTgt>
                                        </p:tgtEl>
                                      </p:cBhvr>
                                    </p:animEffect>
                                    <p:anim calcmode="lin" valueType="num">
                                      <p:cBhvr>
                                        <p:cTn id="2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1000"/>
                                        <p:tgtEl>
                                          <p:spTgt spid="6">
                                            <p:txEl>
                                              <p:pRg st="4" end="4"/>
                                            </p:txEl>
                                          </p:spTgt>
                                        </p:tgtEl>
                                      </p:cBhvr>
                                    </p:animEffect>
                                    <p:anim calcmode="lin" valueType="num">
                                      <p:cBhvr>
                                        <p:cTn id="3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6">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4"/>
          <p:cNvSpPr txBox="1">
            <a:spLocks noChangeArrowheads="1"/>
          </p:cNvSpPr>
          <p:nvPr/>
        </p:nvSpPr>
        <p:spPr bwMode="auto">
          <a:xfrm>
            <a:off x="2057400" y="152400"/>
            <a:ext cx="502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900">
                <a:solidFill>
                  <a:schemeClr val="accent2"/>
                </a:solidFill>
                <a:latin typeface="Chalkboard" charset="0"/>
                <a:cs typeface="Chalkboard" charset="0"/>
              </a:rPr>
              <a:t>Analysis Questions</a:t>
            </a:r>
          </a:p>
        </p:txBody>
      </p:sp>
      <p:pic>
        <p:nvPicPr>
          <p:cNvPr id="27650" name="Picture 5" descr="MC900363168.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89058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6" descr="MC900363168.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89058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81000" y="1371600"/>
            <a:ext cx="8382000" cy="12001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US" sz="3600" dirty="0">
                <a:solidFill>
                  <a:schemeClr val="accent2">
                    <a:lumMod val="20000"/>
                    <a:lumOff val="80000"/>
                  </a:schemeClr>
                </a:solidFill>
              </a:rPr>
              <a:t>How is a theory different than a hypothesis? </a:t>
            </a:r>
          </a:p>
        </p:txBody>
      </p:sp>
      <p:sp>
        <p:nvSpPr>
          <p:cNvPr id="11" name="TextBox 10"/>
          <p:cNvSpPr txBox="1">
            <a:spLocks noChangeArrowheads="1"/>
          </p:cNvSpPr>
          <p:nvPr/>
        </p:nvSpPr>
        <p:spPr bwMode="auto">
          <a:xfrm>
            <a:off x="3276600" y="3048000"/>
            <a:ext cx="54102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a:solidFill>
                  <a:srgbClr val="FF0000"/>
                </a:solidFill>
              </a:rPr>
              <a:t>A hypothesis is an “educated guess” that is testable through observations and experimentation.  A theory is a broad statement of what is believed to be true based on many experiments and considerable amounts of data.</a:t>
            </a:r>
          </a:p>
        </p:txBody>
      </p:sp>
      <p:pic>
        <p:nvPicPr>
          <p:cNvPr id="2" name="Picture 1"/>
          <p:cNvPicPr>
            <a:picLocks noChangeAspect="1"/>
          </p:cNvPicPr>
          <p:nvPr/>
        </p:nvPicPr>
        <p:blipFill>
          <a:blip r:embed="rId3"/>
          <a:stretch>
            <a:fillRect/>
          </a:stretch>
        </p:blipFill>
        <p:spPr>
          <a:xfrm flipH="1">
            <a:off x="251520" y="3068960"/>
            <a:ext cx="2354720" cy="2948663"/>
          </a:xfrm>
          <a:prstGeom prst="rect">
            <a:avLst/>
          </a:prstGeom>
        </p:spPr>
      </p:pic>
    </p:spTree>
    <p:extLst>
      <p:ext uri="{BB962C8B-B14F-4D97-AF65-F5344CB8AC3E}">
        <p14:creationId xmlns:p14="http://schemas.microsoft.com/office/powerpoint/2010/main" val="29355470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4"/>
          <p:cNvSpPr txBox="1">
            <a:spLocks noChangeArrowheads="1"/>
          </p:cNvSpPr>
          <p:nvPr/>
        </p:nvSpPr>
        <p:spPr bwMode="auto">
          <a:xfrm>
            <a:off x="2057400" y="152400"/>
            <a:ext cx="502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900">
                <a:solidFill>
                  <a:schemeClr val="accent2"/>
                </a:solidFill>
                <a:latin typeface="Chalkboard" charset="0"/>
                <a:cs typeface="Chalkboard" charset="0"/>
              </a:rPr>
              <a:t>Analysis Questions</a:t>
            </a:r>
          </a:p>
        </p:txBody>
      </p:sp>
      <p:pic>
        <p:nvPicPr>
          <p:cNvPr id="28674" name="Picture 5" descr="MC900363168.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89058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6" descr="MC900363168.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89058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81000" y="1371600"/>
            <a:ext cx="8382000" cy="17541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US" sz="3600" dirty="0">
                <a:solidFill>
                  <a:srgbClr val="FFFF00"/>
                </a:solidFill>
              </a:rPr>
              <a:t>Why is it so important that a scientist accurately describes the procedure used in the experiment? </a:t>
            </a:r>
          </a:p>
        </p:txBody>
      </p:sp>
      <p:sp>
        <p:nvSpPr>
          <p:cNvPr id="11" name="TextBox 10"/>
          <p:cNvSpPr txBox="1">
            <a:spLocks noChangeArrowheads="1"/>
          </p:cNvSpPr>
          <p:nvPr/>
        </p:nvSpPr>
        <p:spPr bwMode="auto">
          <a:xfrm>
            <a:off x="685800" y="3810000"/>
            <a:ext cx="5410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solidFill>
                  <a:srgbClr val="0000FF"/>
                </a:solidFill>
              </a:rPr>
              <a:t>It allows other scientists to repeat the experiment and verify the results.</a:t>
            </a:r>
          </a:p>
        </p:txBody>
      </p:sp>
      <p:pic>
        <p:nvPicPr>
          <p:cNvPr id="9" name="Picture 8" descr="jpg_Scientist-holds-bubbling-beaker-of-chemicals.jpg"/>
          <p:cNvPicPr>
            <a:picLocks noChangeAspect="1"/>
          </p:cNvPicPr>
          <p:nvPr/>
        </p:nvPicPr>
        <p:blipFill>
          <a:blip r:embed="rId3"/>
          <a:stretch>
            <a:fillRect/>
          </a:stretch>
        </p:blipFill>
        <p:spPr>
          <a:xfrm>
            <a:off x="6096000" y="3352800"/>
            <a:ext cx="2862263"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006711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4"/>
          <p:cNvSpPr txBox="1">
            <a:spLocks noChangeArrowheads="1"/>
          </p:cNvSpPr>
          <p:nvPr/>
        </p:nvSpPr>
        <p:spPr bwMode="auto">
          <a:xfrm>
            <a:off x="2057400" y="152400"/>
            <a:ext cx="502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900">
                <a:solidFill>
                  <a:schemeClr val="accent2"/>
                </a:solidFill>
                <a:latin typeface="Chalkboard" charset="0"/>
                <a:cs typeface="Chalkboard" charset="0"/>
              </a:rPr>
              <a:t>Analysis Questions</a:t>
            </a:r>
          </a:p>
        </p:txBody>
      </p:sp>
      <p:pic>
        <p:nvPicPr>
          <p:cNvPr id="29698" name="Picture 5" descr="MC900363168.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89058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6" descr="MC900363168.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89058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81000" y="1371600"/>
            <a:ext cx="8382000" cy="1754188"/>
          </a:xfrm>
          <a:prstGeom prst="rect">
            <a:avLst/>
          </a:prstGeom>
          <a:ln w="76200" cmpd="sng">
            <a:solidFill>
              <a:srgbClr val="CCFFCC"/>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US" sz="3600" dirty="0">
                <a:solidFill>
                  <a:srgbClr val="97FCE3"/>
                </a:solidFill>
              </a:rPr>
              <a:t>What is the difference between the independent and the dependent variables in an experiment? </a:t>
            </a:r>
          </a:p>
        </p:txBody>
      </p:sp>
      <p:sp>
        <p:nvSpPr>
          <p:cNvPr id="11" name="TextBox 10"/>
          <p:cNvSpPr txBox="1">
            <a:spLocks noChangeArrowheads="1"/>
          </p:cNvSpPr>
          <p:nvPr/>
        </p:nvSpPr>
        <p:spPr bwMode="auto">
          <a:xfrm>
            <a:off x="3352800" y="3581400"/>
            <a:ext cx="54102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500">
                <a:solidFill>
                  <a:srgbClr val="008000"/>
                </a:solidFill>
              </a:rPr>
              <a:t>The independent variable is the variable that is deliberately changed by the scientist.  The dependent variable is the one observed during the experiment.  The dependent variable is the data we collect during the experiment.  </a:t>
            </a:r>
          </a:p>
        </p:txBody>
      </p:sp>
      <p:pic>
        <p:nvPicPr>
          <p:cNvPr id="2" name="Picture 1"/>
          <p:cNvPicPr>
            <a:picLocks noChangeAspect="1"/>
          </p:cNvPicPr>
          <p:nvPr/>
        </p:nvPicPr>
        <p:blipFill>
          <a:blip r:embed="rId3"/>
          <a:stretch>
            <a:fillRect/>
          </a:stretch>
        </p:blipFill>
        <p:spPr>
          <a:xfrm>
            <a:off x="467544" y="3212976"/>
            <a:ext cx="2520280" cy="3640404"/>
          </a:xfrm>
          <a:prstGeom prst="rect">
            <a:avLst/>
          </a:prstGeom>
        </p:spPr>
      </p:pic>
    </p:spTree>
    <p:extLst>
      <p:ext uri="{BB962C8B-B14F-4D97-AF65-F5344CB8AC3E}">
        <p14:creationId xmlns:p14="http://schemas.microsoft.com/office/powerpoint/2010/main" val="31718811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4"/>
          <p:cNvSpPr txBox="1">
            <a:spLocks noChangeArrowheads="1"/>
          </p:cNvSpPr>
          <p:nvPr/>
        </p:nvSpPr>
        <p:spPr bwMode="auto">
          <a:xfrm>
            <a:off x="2057400" y="152400"/>
            <a:ext cx="502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900">
                <a:solidFill>
                  <a:schemeClr val="accent2"/>
                </a:solidFill>
                <a:latin typeface="Chalkboard" charset="0"/>
                <a:cs typeface="Chalkboard" charset="0"/>
              </a:rPr>
              <a:t>Analysis Questions</a:t>
            </a:r>
          </a:p>
        </p:txBody>
      </p:sp>
      <p:pic>
        <p:nvPicPr>
          <p:cNvPr id="30722" name="Picture 5" descr="MC900363168.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89058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6" descr="MC900363168.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89058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81000" y="1371600"/>
            <a:ext cx="8382000" cy="1754188"/>
          </a:xfrm>
          <a:prstGeom prst="rect">
            <a:avLst/>
          </a:prstGeom>
          <a:ln>
            <a:solidFill>
              <a:srgbClr val="FF44FF"/>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3600" dirty="0">
                <a:solidFill>
                  <a:srgbClr val="68FFFD"/>
                </a:solidFill>
              </a:rPr>
              <a:t>In a “controlled experiment”, why must all of the variables, except one, be kept constant throughout the experiment?</a:t>
            </a:r>
          </a:p>
        </p:txBody>
      </p:sp>
      <p:sp>
        <p:nvSpPr>
          <p:cNvPr id="11" name="TextBox 10"/>
          <p:cNvSpPr txBox="1">
            <a:spLocks noChangeArrowheads="1"/>
          </p:cNvSpPr>
          <p:nvPr/>
        </p:nvSpPr>
        <p:spPr bwMode="auto">
          <a:xfrm>
            <a:off x="3352800" y="3581400"/>
            <a:ext cx="5410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solidFill>
                  <a:srgbClr val="6B6BCF"/>
                </a:solidFill>
              </a:rPr>
              <a:t>If several variables were changed at the same time, the scientist would not know which variable was responsible for the observed results.</a:t>
            </a:r>
          </a:p>
        </p:txBody>
      </p:sp>
      <p:pic>
        <p:nvPicPr>
          <p:cNvPr id="30726" name="Picture 14" descr="MC900186164.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581400"/>
            <a:ext cx="2049463"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51127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1"/>
          <p:cNvSpPr txBox="1">
            <a:spLocks noChangeArrowheads="1"/>
          </p:cNvSpPr>
          <p:nvPr/>
        </p:nvSpPr>
        <p:spPr bwMode="auto">
          <a:xfrm>
            <a:off x="2987675" y="836613"/>
            <a:ext cx="59055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a:hlinkClick r:id="rId2"/>
              </a:rPr>
              <a:t>Created by Amy Brown – Science Stuff</a:t>
            </a:r>
            <a:endParaRPr lang="en-US" sz="2800"/>
          </a:p>
          <a:p>
            <a:pPr algn="ctr" eaLnBrk="1" hangingPunct="1"/>
            <a:r>
              <a:rPr lang="en-US" sz="2800"/>
              <a:t>Copyright © January 2012 Amy Brown (aka Science Stuff)</a:t>
            </a:r>
          </a:p>
          <a:p>
            <a:pPr algn="ctr" eaLnBrk="1" hangingPunct="1"/>
            <a:r>
              <a:rPr lang="en-US" sz="2800"/>
              <a:t>All rights reserved by author.</a:t>
            </a:r>
          </a:p>
          <a:p>
            <a:pPr algn="ctr" eaLnBrk="1" hangingPunct="1"/>
            <a:r>
              <a:rPr lang="en-US" sz="2800"/>
              <a:t>This document is for your classroom use only.</a:t>
            </a:r>
          </a:p>
          <a:p>
            <a:pPr algn="ctr" eaLnBrk="1" hangingPunct="1"/>
            <a:r>
              <a:rPr lang="en-US" sz="2800"/>
              <a:t>This document may not be electronically distributed or posted to a web site.</a:t>
            </a:r>
          </a:p>
          <a:p>
            <a:pPr algn="ctr" eaLnBrk="1" hangingPunct="1"/>
            <a:endParaRPr lang="en-US" sz="2800"/>
          </a:p>
        </p:txBody>
      </p:sp>
      <p:pic>
        <p:nvPicPr>
          <p:cNvPr id="3" name="Picture 2" descr="Science Stuff.jp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825" y="1341438"/>
            <a:ext cx="2727325" cy="3500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705129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584776"/>
          </a:xfrm>
          <a:prstGeom prst="rect">
            <a:avLst/>
          </a:prstGeom>
          <a:noFill/>
        </p:spPr>
        <p:txBody>
          <a:bodyPr>
            <a:spAutoFit/>
          </a:bodyPr>
          <a:lstStyle/>
          <a:p>
            <a:pPr algn="ctr">
              <a:defRPr/>
            </a:pPr>
            <a:r>
              <a:rPr lang="en-US" sz="3200" b="1" dirty="0">
                <a:ln w="1905"/>
                <a:solidFill>
                  <a:srgbClr val="FF0000"/>
                </a:solidFill>
                <a:effectLst>
                  <a:innerShdw blurRad="69850" dist="43180" dir="5400000">
                    <a:srgbClr val="000000">
                      <a:alpha val="65000"/>
                    </a:srgbClr>
                  </a:innerShdw>
                </a:effectLst>
                <a:ea typeface="+mn-ea"/>
                <a:cs typeface="+mn-cs"/>
              </a:rPr>
              <a:t>How will you set up a controlled experiment? </a:t>
            </a:r>
          </a:p>
        </p:txBody>
      </p:sp>
      <p:pic>
        <p:nvPicPr>
          <p:cNvPr id="19458" name="Picture 3" descr="MC900334070.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609600"/>
            <a:ext cx="2349500"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0" y="609600"/>
            <a:ext cx="487680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a:t>Here is one possibility:</a:t>
            </a:r>
          </a:p>
          <a:p>
            <a:pPr eaLnBrk="1" hangingPunct="1"/>
            <a:endParaRPr lang="en-US" sz="2300"/>
          </a:p>
          <a:p>
            <a:pPr eaLnBrk="1" hangingPunct="1"/>
            <a:r>
              <a:rPr lang="en-US" sz="2300"/>
              <a:t>	The 100 plants will be divided into 4 groups as follows:</a:t>
            </a:r>
          </a:p>
          <a:p>
            <a:pPr eaLnBrk="1" hangingPunct="1"/>
            <a:r>
              <a:rPr lang="en-US" sz="2300"/>
              <a:t> </a:t>
            </a:r>
          </a:p>
          <a:p>
            <a:pPr eaLnBrk="1" hangingPunct="1"/>
            <a:r>
              <a:rPr lang="en-US" sz="2300"/>
              <a:t> </a:t>
            </a:r>
          </a:p>
          <a:p>
            <a:pPr eaLnBrk="1" hangingPunct="1"/>
            <a:endParaRPr lang="en-US" sz="2300"/>
          </a:p>
        </p:txBody>
      </p:sp>
      <p:sp>
        <p:nvSpPr>
          <p:cNvPr id="28677" name="TextBox 5"/>
          <p:cNvSpPr txBox="1">
            <a:spLocks noChangeArrowheads="1"/>
          </p:cNvSpPr>
          <p:nvPr/>
        </p:nvSpPr>
        <p:spPr bwMode="auto">
          <a:xfrm>
            <a:off x="6248400" y="3733800"/>
            <a:ext cx="2590800" cy="257016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2300" smtClean="0">
                <a:solidFill>
                  <a:srgbClr val="0000FF"/>
                </a:solidFill>
              </a:rPr>
              <a:t>The plants will be watered daily.</a:t>
            </a:r>
          </a:p>
          <a:p>
            <a:pPr algn="ctr" eaLnBrk="1" hangingPunct="1">
              <a:defRPr/>
            </a:pPr>
            <a:r>
              <a:rPr lang="en-US" sz="2300" smtClean="0">
                <a:solidFill>
                  <a:srgbClr val="0000FF"/>
                </a:solidFill>
              </a:rPr>
              <a:t>Over a period of a month, the plants will be measured to see which ones grew the tallest.</a:t>
            </a:r>
          </a:p>
        </p:txBody>
      </p:sp>
      <p:pic>
        <p:nvPicPr>
          <p:cNvPr id="7" name="Picture 6" descr="jpg_green-pla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09800"/>
            <a:ext cx="9144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jpg_green-pla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352800"/>
            <a:ext cx="9144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jpg_green-pla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495800"/>
            <a:ext cx="9144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jpg_green-pla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638800"/>
            <a:ext cx="9144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1371600" y="2438400"/>
            <a:ext cx="464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Group 1:  25 plants will receive plain water.</a:t>
            </a:r>
          </a:p>
          <a:p>
            <a:pPr eaLnBrk="1" hangingPunct="1"/>
            <a:endParaRPr lang="en-US" sz="1800"/>
          </a:p>
        </p:txBody>
      </p:sp>
      <p:sp>
        <p:nvSpPr>
          <p:cNvPr id="12" name="TextBox 11"/>
          <p:cNvSpPr txBox="1">
            <a:spLocks noChangeArrowheads="1"/>
          </p:cNvSpPr>
          <p:nvPr/>
        </p:nvSpPr>
        <p:spPr bwMode="auto">
          <a:xfrm>
            <a:off x="1371600" y="3505200"/>
            <a:ext cx="464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Group 2:  25 plants will receive a weak concentration of fertilizer.</a:t>
            </a:r>
          </a:p>
        </p:txBody>
      </p:sp>
      <p:sp>
        <p:nvSpPr>
          <p:cNvPr id="13" name="TextBox 12"/>
          <p:cNvSpPr txBox="1">
            <a:spLocks noChangeArrowheads="1"/>
          </p:cNvSpPr>
          <p:nvPr/>
        </p:nvSpPr>
        <p:spPr bwMode="auto">
          <a:xfrm>
            <a:off x="1371600" y="4724400"/>
            <a:ext cx="464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Group 3:  25 plants will receive a medium concentration of fertilizer.</a:t>
            </a:r>
          </a:p>
        </p:txBody>
      </p:sp>
      <p:sp>
        <p:nvSpPr>
          <p:cNvPr id="14" name="TextBox 13"/>
          <p:cNvSpPr txBox="1">
            <a:spLocks noChangeArrowheads="1"/>
          </p:cNvSpPr>
          <p:nvPr/>
        </p:nvSpPr>
        <p:spPr bwMode="auto">
          <a:xfrm>
            <a:off x="1447800" y="5867400"/>
            <a:ext cx="464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Group 4:  25 plants will receive a high concentration of fertilizer.</a:t>
            </a:r>
          </a:p>
        </p:txBody>
      </p:sp>
    </p:spTree>
    <p:extLst>
      <p:ext uri="{BB962C8B-B14F-4D97-AF65-F5344CB8AC3E}">
        <p14:creationId xmlns:p14="http://schemas.microsoft.com/office/powerpoint/2010/main" val="19285661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in)">
                                      <p:cBhvr>
                                        <p:cTn id="21" dur="500"/>
                                        <p:tgtEl>
                                          <p:spTgt spid="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ppt_x</p:attrName>
                                        </p:attrNameLst>
                                      </p:cBhvr>
                                      <p:tavLst>
                                        <p:tav tm="0">
                                          <p:val>
                                            <p:strVal val="#ppt_x-.2"/>
                                          </p:val>
                                        </p:tav>
                                        <p:tav tm="100000">
                                          <p:val>
                                            <p:strVal val="#ppt_x"/>
                                          </p:val>
                                        </p:tav>
                                      </p:tavLst>
                                    </p:anim>
                                    <p:anim calcmode="lin" valueType="num">
                                      <p:cBhvr>
                                        <p:cTn id="27"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ox(in)">
                                      <p:cBhvr>
                                        <p:cTn id="33" dur="500"/>
                                        <p:tgtEl>
                                          <p:spTgt spid="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ppt_x</p:attrName>
                                        </p:attrNameLst>
                                      </p:cBhvr>
                                      <p:tavLst>
                                        <p:tav tm="0">
                                          <p:val>
                                            <p:strVal val="#ppt_x-.2"/>
                                          </p:val>
                                        </p:tav>
                                        <p:tav tm="100000">
                                          <p:val>
                                            <p:strVal val="#ppt_x"/>
                                          </p:val>
                                        </p:tav>
                                      </p:tavLst>
                                    </p:anim>
                                    <p:anim calcmode="lin" valueType="num">
                                      <p:cBhvr>
                                        <p:cTn id="39"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40" dur="1000"/>
                                        <p:tgtEl>
                                          <p:spTgt spid="1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ox(in)">
                                      <p:cBhvr>
                                        <p:cTn id="45" dur="500"/>
                                        <p:tgtEl>
                                          <p:spTgt spid="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1000" fill="hold"/>
                                        <p:tgtEl>
                                          <p:spTgt spid="13"/>
                                        </p:tgtEl>
                                        <p:attrNameLst>
                                          <p:attrName>ppt_x</p:attrName>
                                        </p:attrNameLst>
                                      </p:cBhvr>
                                      <p:tavLst>
                                        <p:tav tm="0">
                                          <p:val>
                                            <p:strVal val="#ppt_x-.2"/>
                                          </p:val>
                                        </p:tav>
                                        <p:tav tm="100000">
                                          <p:val>
                                            <p:strVal val="#ppt_x"/>
                                          </p:val>
                                        </p:tav>
                                      </p:tavLst>
                                    </p:anim>
                                    <p:anim calcmode="lin" valueType="num">
                                      <p:cBhvr>
                                        <p:cTn id="51"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52" dur="1000"/>
                                        <p:tgtEl>
                                          <p:spTgt spid="1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ox(in)">
                                      <p:cBhvr>
                                        <p:cTn id="57" dur="500"/>
                                        <p:tgtEl>
                                          <p:spTgt spid="1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9"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1000" fill="hold"/>
                                        <p:tgtEl>
                                          <p:spTgt spid="14"/>
                                        </p:tgtEl>
                                        <p:attrNameLst>
                                          <p:attrName>ppt_x</p:attrName>
                                        </p:attrNameLst>
                                      </p:cBhvr>
                                      <p:tavLst>
                                        <p:tav tm="0">
                                          <p:val>
                                            <p:strVal val="#ppt_x-.2"/>
                                          </p:val>
                                        </p:tav>
                                        <p:tav tm="100000">
                                          <p:val>
                                            <p:strVal val="#ppt_x"/>
                                          </p:val>
                                        </p:tav>
                                      </p:tavLst>
                                    </p:anim>
                                    <p:anim calcmode="lin" valueType="num">
                                      <p:cBhvr>
                                        <p:cTn id="6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64" dur="1000"/>
                                        <p:tgtEl>
                                          <p:spTgt spid="14"/>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8" presetClass="entr" presetSubtype="16" fill="hold" grpId="0" nodeType="clickEffect">
                                  <p:stCondLst>
                                    <p:cond delay="0"/>
                                  </p:stCondLst>
                                  <p:childTnLst>
                                    <p:set>
                                      <p:cBhvr>
                                        <p:cTn id="68" dur="1" fill="hold">
                                          <p:stCondLst>
                                            <p:cond delay="0"/>
                                          </p:stCondLst>
                                        </p:cTn>
                                        <p:tgtEl>
                                          <p:spTgt spid="28677"/>
                                        </p:tgtEl>
                                        <p:attrNameLst>
                                          <p:attrName>style.visibility</p:attrName>
                                        </p:attrNameLst>
                                      </p:cBhvr>
                                      <p:to>
                                        <p:strVal val="visible"/>
                                      </p:to>
                                    </p:set>
                                    <p:animEffect transition="in" filter="diamond(in)">
                                      <p:cBhvr>
                                        <p:cTn id="69" dur="20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8677" grpId="0" animBg="1"/>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rot="5400000">
            <a:off x="1181100" y="3390900"/>
            <a:ext cx="6858000" cy="76200"/>
          </a:xfrm>
          <a:prstGeom prst="line">
            <a:avLst/>
          </a:prstGeom>
        </p:spPr>
        <p:style>
          <a:lnRef idx="2">
            <a:schemeClr val="accent4"/>
          </a:lnRef>
          <a:fillRef idx="0">
            <a:schemeClr val="accent4"/>
          </a:fillRef>
          <a:effectRef idx="1">
            <a:schemeClr val="accent4"/>
          </a:effectRef>
          <a:fontRef idx="minor">
            <a:schemeClr val="tx1"/>
          </a:fontRef>
        </p:style>
      </p:cxnSp>
      <p:cxnSp>
        <p:nvCxnSpPr>
          <p:cNvPr id="7" name="Straight Connector 6"/>
          <p:cNvCxnSpPr/>
          <p:nvPr/>
        </p:nvCxnSpPr>
        <p:spPr>
          <a:xfrm>
            <a:off x="0" y="685800"/>
            <a:ext cx="9144000" cy="1588"/>
          </a:xfrm>
          <a:prstGeom prst="line">
            <a:avLst/>
          </a:prstGeom>
        </p:spPr>
        <p:style>
          <a:lnRef idx="2">
            <a:schemeClr val="accent4"/>
          </a:lnRef>
          <a:fillRef idx="0">
            <a:schemeClr val="accent4"/>
          </a:fillRef>
          <a:effectRef idx="1">
            <a:schemeClr val="accent4"/>
          </a:effectRef>
          <a:fontRef idx="minor">
            <a:schemeClr val="tx1"/>
          </a:fontRef>
        </p:style>
      </p:cxnSp>
      <p:sp>
        <p:nvSpPr>
          <p:cNvPr id="8" name="TextBox 7"/>
          <p:cNvSpPr txBox="1"/>
          <p:nvPr/>
        </p:nvSpPr>
        <p:spPr>
          <a:xfrm>
            <a:off x="0" y="0"/>
            <a:ext cx="4648200" cy="646113"/>
          </a:xfrm>
          <a:prstGeom prst="rect">
            <a:avLst/>
          </a:prstGeom>
          <a:noFill/>
        </p:spPr>
        <p:txBody>
          <a:bodyPr anchor="b">
            <a:spAutoFit/>
          </a:bodyPr>
          <a:lstStyle/>
          <a:p>
            <a:pPr algn="ctr">
              <a:defRPr/>
            </a:pPr>
            <a:r>
              <a:rPr lang="en-US" sz="3600" dirty="0">
                <a:solidFill>
                  <a:schemeClr val="accent6">
                    <a:lumMod val="60000"/>
                    <a:lumOff val="40000"/>
                  </a:schemeClr>
                </a:solidFill>
                <a:latin typeface="Apple Casual"/>
                <a:ea typeface="+mn-ea"/>
                <a:cs typeface="Apple Casual"/>
              </a:rPr>
              <a:t>Control Group</a:t>
            </a:r>
          </a:p>
        </p:txBody>
      </p:sp>
      <p:sp>
        <p:nvSpPr>
          <p:cNvPr id="9" name="TextBox 8"/>
          <p:cNvSpPr txBox="1"/>
          <p:nvPr/>
        </p:nvSpPr>
        <p:spPr>
          <a:xfrm>
            <a:off x="4648200" y="0"/>
            <a:ext cx="4648200" cy="646113"/>
          </a:xfrm>
          <a:prstGeom prst="rect">
            <a:avLst/>
          </a:prstGeom>
          <a:noFill/>
        </p:spPr>
        <p:txBody>
          <a:bodyPr anchor="b">
            <a:spAutoFit/>
          </a:bodyPr>
          <a:lstStyle/>
          <a:p>
            <a:pPr algn="ctr">
              <a:defRPr/>
            </a:pPr>
            <a:r>
              <a:rPr lang="en-US" sz="3600" dirty="0">
                <a:solidFill>
                  <a:schemeClr val="accent1">
                    <a:lumMod val="50000"/>
                  </a:schemeClr>
                </a:solidFill>
                <a:latin typeface="Apple Casual"/>
                <a:ea typeface="+mn-ea"/>
                <a:cs typeface="Apple Casual"/>
              </a:rPr>
              <a:t>Experimental Group</a:t>
            </a:r>
          </a:p>
        </p:txBody>
      </p:sp>
      <p:sp>
        <p:nvSpPr>
          <p:cNvPr id="10" name="TextBox 9"/>
          <p:cNvSpPr txBox="1">
            <a:spLocks noChangeArrowheads="1"/>
          </p:cNvSpPr>
          <p:nvPr/>
        </p:nvSpPr>
        <p:spPr bwMode="auto">
          <a:xfrm>
            <a:off x="0" y="838200"/>
            <a:ext cx="44958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100">
                <a:solidFill>
                  <a:srgbClr val="801A74"/>
                </a:solidFill>
              </a:rPr>
              <a:t>What is the control group in this experiment?  </a:t>
            </a:r>
          </a:p>
          <a:p>
            <a:pPr algn="ctr" eaLnBrk="1" hangingPunct="1"/>
            <a:r>
              <a:rPr lang="en-US" sz="3100">
                <a:solidFill>
                  <a:srgbClr val="801A74"/>
                </a:solidFill>
              </a:rPr>
              <a:t>The control group consists of the 25 plants that are receiving plain water.   </a:t>
            </a:r>
          </a:p>
          <a:p>
            <a:pPr algn="ctr" eaLnBrk="1" hangingPunct="1"/>
            <a:endParaRPr lang="en-US" sz="3100">
              <a:solidFill>
                <a:srgbClr val="801A74"/>
              </a:solidFill>
            </a:endParaRPr>
          </a:p>
        </p:txBody>
      </p:sp>
      <p:sp>
        <p:nvSpPr>
          <p:cNvPr id="11" name="TextBox 10"/>
          <p:cNvSpPr txBox="1">
            <a:spLocks noChangeArrowheads="1"/>
          </p:cNvSpPr>
          <p:nvPr/>
        </p:nvSpPr>
        <p:spPr bwMode="auto">
          <a:xfrm>
            <a:off x="4724400" y="3276600"/>
            <a:ext cx="44196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900"/>
              <a:t>What is the experimental group in this experiment?</a:t>
            </a:r>
          </a:p>
          <a:p>
            <a:pPr algn="ctr" eaLnBrk="1" hangingPunct="1"/>
            <a:r>
              <a:rPr lang="en-US" sz="2900"/>
              <a:t>The experimental group consists of the 75 plants that are receiving various concentrations of fertilizer.</a:t>
            </a:r>
          </a:p>
          <a:p>
            <a:pPr algn="ctr" eaLnBrk="1" hangingPunct="1"/>
            <a:endParaRPr lang="en-US" sz="2900"/>
          </a:p>
        </p:txBody>
      </p:sp>
      <p:pic>
        <p:nvPicPr>
          <p:cNvPr id="20487" name="Picture 11" descr="jpg_flow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267200"/>
            <a:ext cx="3048000" cy="2286000"/>
          </a:xfrm>
          <a:prstGeom prst="rect">
            <a:avLst/>
          </a:prstGeom>
          <a:noFill/>
          <a:ln w="28575" cmpd="sng">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488" name="Picture 12" descr="jpg_flow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838200"/>
            <a:ext cx="3048000" cy="2286000"/>
          </a:xfrm>
          <a:prstGeom prst="rect">
            <a:avLst/>
          </a:prstGeom>
          <a:noFill/>
          <a:ln w="28575" cmpd="sng">
            <a:solidFill>
              <a:srgbClr val="6962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2320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 calcmode="lin" valueType="num">
                                      <p:cBhvr>
                                        <p:cTn id="14" dur="1000" fill="hold"/>
                                        <p:tgtEl>
                                          <p:spTgt spid="10">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10">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0">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p:cTn id="21" dur="1000" fill="hold"/>
                                        <p:tgtEl>
                                          <p:spTgt spid="11">
                                            <p:txEl>
                                              <p:pRg st="0" end="0"/>
                                            </p:txEl>
                                          </p:spTgt>
                                        </p:tgtEl>
                                        <p:attrNameLst>
                                          <p:attrName>ppt_w</p:attrName>
                                        </p:attrNameLst>
                                      </p:cBhvr>
                                      <p:tavLst>
                                        <p:tav tm="0">
                                          <p:val>
                                            <p:strVal val="#ppt_w+.3"/>
                                          </p:val>
                                        </p:tav>
                                        <p:tav tm="100000">
                                          <p:val>
                                            <p:strVal val="#ppt_w"/>
                                          </p:val>
                                        </p:tav>
                                      </p:tavLst>
                                    </p:anim>
                                    <p:anim calcmode="lin" valueType="num">
                                      <p:cBhvr>
                                        <p:cTn id="22"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11">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 calcmode="lin" valueType="num">
                                      <p:cBhvr>
                                        <p:cTn id="28" dur="1000" fill="hold"/>
                                        <p:tgtEl>
                                          <p:spTgt spid="11">
                                            <p:txEl>
                                              <p:pRg st="1" end="1"/>
                                            </p:txEl>
                                          </p:spTgt>
                                        </p:tgtEl>
                                        <p:attrNameLst>
                                          <p:attrName>ppt_w</p:attrName>
                                        </p:attrNameLst>
                                      </p:cBhvr>
                                      <p:tavLst>
                                        <p:tav tm="0">
                                          <p:val>
                                            <p:strVal val="#ppt_w+.3"/>
                                          </p:val>
                                        </p:tav>
                                        <p:tav tm="100000">
                                          <p:val>
                                            <p:strVal val="#ppt_w"/>
                                          </p:val>
                                        </p:tav>
                                      </p:tavLst>
                                    </p:anim>
                                    <p:anim calcmode="lin" valueType="num">
                                      <p:cBhvr>
                                        <p:cTn id="29" dur="1000" fill="hold"/>
                                        <p:tgtEl>
                                          <p:spTgt spid="11">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839200" cy="830263"/>
          </a:xfrm>
          <a:prstGeom prst="rect">
            <a:avLst/>
          </a:prstGeom>
          <a:ln>
            <a:solidFill>
              <a:srgbClr val="CCFFCC"/>
            </a:solidFill>
          </a:ln>
        </p:spPr>
        <p:style>
          <a:lnRef idx="3">
            <a:schemeClr val="lt1"/>
          </a:lnRef>
          <a:fillRef idx="1">
            <a:schemeClr val="accent6"/>
          </a:fillRef>
          <a:effectRef idx="1">
            <a:schemeClr val="accent6"/>
          </a:effectRef>
          <a:fontRef idx="minor">
            <a:schemeClr val="lt1"/>
          </a:fontRef>
        </p:style>
        <p:txBody>
          <a:bodyPr>
            <a:spAutoFit/>
          </a:bodyPr>
          <a:lstStyle/>
          <a:p>
            <a:pPr algn="ctr">
              <a:defRPr/>
            </a:pPr>
            <a:r>
              <a:rPr lang="en-US" sz="2300" dirty="0">
                <a:solidFill>
                  <a:srgbClr val="FFF62D"/>
                </a:solidFill>
                <a:latin typeface="Charcoal CY"/>
                <a:cs typeface="Charcoal CY"/>
              </a:rPr>
              <a:t>In a “controlled experiment”, all variables must be kept constant except the one variable that is being changed.</a:t>
            </a:r>
          </a:p>
        </p:txBody>
      </p:sp>
      <p:pic>
        <p:nvPicPr>
          <p:cNvPr id="21506" name="Picture 6" descr="MC900216690.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27908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3048000" y="1371600"/>
            <a:ext cx="594360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100">
                <a:solidFill>
                  <a:srgbClr val="FF0000"/>
                </a:solidFill>
                <a:latin typeface="Apple Casual" charset="0"/>
                <a:cs typeface="Apple Casual" charset="0"/>
              </a:rPr>
              <a:t>What variables must be kept constant in this experiment?</a:t>
            </a:r>
          </a:p>
          <a:p>
            <a:pPr algn="ctr" eaLnBrk="1" hangingPunct="1"/>
            <a:r>
              <a:rPr lang="en-US" sz="3100">
                <a:solidFill>
                  <a:srgbClr val="FF0000"/>
                </a:solidFill>
                <a:latin typeface="Apple Casual" charset="0"/>
                <a:cs typeface="Apple Casual" charset="0"/>
              </a:rPr>
              <a:t>  </a:t>
            </a:r>
          </a:p>
          <a:p>
            <a:pPr eaLnBrk="1" hangingPunct="1">
              <a:buFont typeface="Wingdings" charset="0"/>
              <a:buChar char="ü"/>
            </a:pPr>
            <a:r>
              <a:rPr lang="en-US" sz="2100">
                <a:solidFill>
                  <a:srgbClr val="222268"/>
                </a:solidFill>
                <a:cs typeface="Apple Casual" charset="0"/>
              </a:rPr>
              <a:t>All plants must receive the same amount of fluid each day.</a:t>
            </a:r>
          </a:p>
          <a:p>
            <a:pPr eaLnBrk="1" hangingPunct="1">
              <a:buFont typeface="Wingdings" charset="0"/>
              <a:buChar char="ü"/>
            </a:pPr>
            <a:r>
              <a:rPr lang="en-US" sz="2100">
                <a:solidFill>
                  <a:srgbClr val="222268"/>
                </a:solidFill>
                <a:cs typeface="Apple Casual" charset="0"/>
              </a:rPr>
              <a:t>All plants are grown in pots of equal size.  </a:t>
            </a:r>
          </a:p>
          <a:p>
            <a:pPr eaLnBrk="1" hangingPunct="1">
              <a:buFont typeface="Wingdings" charset="0"/>
              <a:buChar char="ü"/>
            </a:pPr>
            <a:r>
              <a:rPr lang="en-US" sz="2100">
                <a:solidFill>
                  <a:srgbClr val="222268"/>
                </a:solidFill>
                <a:cs typeface="Apple Casual" charset="0"/>
              </a:rPr>
              <a:t>All plants are grown at the same temperature.  </a:t>
            </a:r>
          </a:p>
          <a:p>
            <a:pPr eaLnBrk="1" hangingPunct="1">
              <a:buFont typeface="Wingdings" charset="0"/>
              <a:buChar char="ü"/>
            </a:pPr>
            <a:r>
              <a:rPr lang="en-US" sz="2100">
                <a:solidFill>
                  <a:srgbClr val="222268"/>
                </a:solidFill>
                <a:cs typeface="Apple Casual" charset="0"/>
              </a:rPr>
              <a:t>All plants receive the same amount of sunlight.</a:t>
            </a:r>
          </a:p>
          <a:p>
            <a:pPr eaLnBrk="1" hangingPunct="1"/>
            <a:endParaRPr lang="en-US" sz="1800">
              <a:cs typeface="Apple Casual" charset="0"/>
            </a:endParaRPr>
          </a:p>
          <a:p>
            <a:pPr eaLnBrk="1" hangingPunct="1"/>
            <a:endParaRPr lang="en-US" sz="1800">
              <a:cs typeface="Apple Casual" charset="0"/>
            </a:endParaRPr>
          </a:p>
        </p:txBody>
      </p:sp>
      <p:sp>
        <p:nvSpPr>
          <p:cNvPr id="9" name="TextBox 8"/>
          <p:cNvSpPr txBox="1"/>
          <p:nvPr/>
        </p:nvSpPr>
        <p:spPr>
          <a:xfrm>
            <a:off x="381000" y="5181600"/>
            <a:ext cx="8458200" cy="1292225"/>
          </a:xfrm>
          <a:prstGeom prst="rect">
            <a:avLst/>
          </a:prstGeom>
          <a:ln w="38100" cap="flat" cmpd="sng" algn="ctr">
            <a:solidFill>
              <a:srgbClr val="31E038"/>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spAutoFit/>
          </a:bodyPr>
          <a:lstStyle/>
          <a:p>
            <a:pPr algn="ctr">
              <a:defRPr/>
            </a:pPr>
            <a:r>
              <a:rPr lang="en-US" sz="2600" dirty="0">
                <a:solidFill>
                  <a:srgbClr val="6962FF"/>
                </a:solidFill>
              </a:rPr>
              <a:t>What variable is being changed in this experiment?</a:t>
            </a:r>
          </a:p>
          <a:p>
            <a:pPr algn="ctr">
              <a:defRPr/>
            </a:pPr>
            <a:r>
              <a:rPr lang="en-US" sz="2600" dirty="0">
                <a:solidFill>
                  <a:srgbClr val="6962FF"/>
                </a:solidFill>
              </a:rPr>
              <a:t>The variable being changed is the amount of fertilizer received by each group of plants.</a:t>
            </a:r>
          </a:p>
        </p:txBody>
      </p:sp>
    </p:spTree>
    <p:extLst>
      <p:ext uri="{BB962C8B-B14F-4D97-AF65-F5344CB8AC3E}">
        <p14:creationId xmlns:p14="http://schemas.microsoft.com/office/powerpoint/2010/main" val="7186372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p:cTn id="15"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 calcmode="lin" valueType="num">
                                      <p:cBhvr>
                                        <p:cTn id="23"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8">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p:cTn id="31" dur="1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8">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8">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8">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anim calcmode="lin" valueType="num">
                                      <p:cBhvr>
                                        <p:cTn id="39" dur="1000" fill="hold"/>
                                        <p:tgtEl>
                                          <p:spTgt spid="8">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8">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8">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9">
                                            <p:bg/>
                                          </p:spTgt>
                                        </p:tgtEl>
                                        <p:attrNameLst>
                                          <p:attrName>style.visibility</p:attrName>
                                        </p:attrNameLst>
                                      </p:cBhvr>
                                      <p:to>
                                        <p:strVal val="visible"/>
                                      </p:to>
                                    </p:set>
                                    <p:animEffect transition="in" filter="wipe(down)">
                                      <p:cBhvr>
                                        <p:cTn id="47" dur="580">
                                          <p:stCondLst>
                                            <p:cond delay="0"/>
                                          </p:stCondLst>
                                        </p:cTn>
                                        <p:tgtEl>
                                          <p:spTgt spid="9">
                                            <p:bg/>
                                          </p:spTgt>
                                        </p:tgtEl>
                                      </p:cBhvr>
                                    </p:animEffect>
                                    <p:anim calcmode="lin" valueType="num">
                                      <p:cBhvr>
                                        <p:cTn id="48" dur="1822" tmFilter="0,0; 0.14,0.36; 0.43,0.73; 0.71,0.91; 1.0,1.0">
                                          <p:stCondLst>
                                            <p:cond delay="0"/>
                                          </p:stCondLst>
                                        </p:cTn>
                                        <p:tgtEl>
                                          <p:spTgt spid="9">
                                            <p:bg/>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9">
                                            <p:bg/>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9">
                                            <p:bg/>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9">
                                            <p:bg/>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9">
                                            <p:bg/>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9">
                                            <p:bg/>
                                          </p:spTgt>
                                        </p:tgtEl>
                                      </p:cBhvr>
                                      <p:to x="100000" y="60000"/>
                                    </p:animScale>
                                    <p:animScale>
                                      <p:cBhvr>
                                        <p:cTn id="54" dur="166" decel="50000">
                                          <p:stCondLst>
                                            <p:cond delay="676"/>
                                          </p:stCondLst>
                                        </p:cTn>
                                        <p:tgtEl>
                                          <p:spTgt spid="9">
                                            <p:bg/>
                                          </p:spTgt>
                                        </p:tgtEl>
                                      </p:cBhvr>
                                      <p:to x="100000" y="100000"/>
                                    </p:animScale>
                                    <p:animScale>
                                      <p:cBhvr>
                                        <p:cTn id="55" dur="26">
                                          <p:stCondLst>
                                            <p:cond delay="1312"/>
                                          </p:stCondLst>
                                        </p:cTn>
                                        <p:tgtEl>
                                          <p:spTgt spid="9">
                                            <p:bg/>
                                          </p:spTgt>
                                        </p:tgtEl>
                                      </p:cBhvr>
                                      <p:to x="100000" y="80000"/>
                                    </p:animScale>
                                    <p:animScale>
                                      <p:cBhvr>
                                        <p:cTn id="56" dur="166" decel="50000">
                                          <p:stCondLst>
                                            <p:cond delay="1338"/>
                                          </p:stCondLst>
                                        </p:cTn>
                                        <p:tgtEl>
                                          <p:spTgt spid="9">
                                            <p:bg/>
                                          </p:spTgt>
                                        </p:tgtEl>
                                      </p:cBhvr>
                                      <p:to x="100000" y="100000"/>
                                    </p:animScale>
                                    <p:animScale>
                                      <p:cBhvr>
                                        <p:cTn id="57" dur="26">
                                          <p:stCondLst>
                                            <p:cond delay="1642"/>
                                          </p:stCondLst>
                                        </p:cTn>
                                        <p:tgtEl>
                                          <p:spTgt spid="9">
                                            <p:bg/>
                                          </p:spTgt>
                                        </p:tgtEl>
                                      </p:cBhvr>
                                      <p:to x="100000" y="90000"/>
                                    </p:animScale>
                                    <p:animScale>
                                      <p:cBhvr>
                                        <p:cTn id="58" dur="166" decel="50000">
                                          <p:stCondLst>
                                            <p:cond delay="1668"/>
                                          </p:stCondLst>
                                        </p:cTn>
                                        <p:tgtEl>
                                          <p:spTgt spid="9">
                                            <p:bg/>
                                          </p:spTgt>
                                        </p:tgtEl>
                                      </p:cBhvr>
                                      <p:to x="100000" y="100000"/>
                                    </p:animScale>
                                    <p:animScale>
                                      <p:cBhvr>
                                        <p:cTn id="59" dur="26">
                                          <p:stCondLst>
                                            <p:cond delay="1808"/>
                                          </p:stCondLst>
                                        </p:cTn>
                                        <p:tgtEl>
                                          <p:spTgt spid="9">
                                            <p:bg/>
                                          </p:spTgt>
                                        </p:tgtEl>
                                      </p:cBhvr>
                                      <p:to x="100000" y="95000"/>
                                    </p:animScale>
                                    <p:animScale>
                                      <p:cBhvr>
                                        <p:cTn id="60" dur="166" decel="50000">
                                          <p:stCondLst>
                                            <p:cond delay="1834"/>
                                          </p:stCondLst>
                                        </p:cTn>
                                        <p:tgtEl>
                                          <p:spTgt spid="9">
                                            <p:bg/>
                                          </p:spTgt>
                                        </p:tgtEl>
                                      </p:cBhvr>
                                      <p:to x="100000" y="100000"/>
                                    </p:animScale>
                                  </p:childTnLst>
                                </p:cTn>
                              </p:par>
                            </p:childTnLst>
                          </p:cTn>
                        </p:par>
                      </p:childTnLst>
                    </p:cTn>
                  </p:par>
                  <p:par>
                    <p:cTn id="61" fill="hold" nodeType="clickPar">
                      <p:stCondLst>
                        <p:cond delay="indefinite"/>
                      </p:stCondLst>
                      <p:childTnLst>
                        <p:par>
                          <p:cTn id="62" fill="hold" nodeType="withGroup">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9">
                                            <p:txEl>
                                              <p:pRg st="0" end="0"/>
                                            </p:txEl>
                                          </p:spTgt>
                                        </p:tgtEl>
                                        <p:attrNameLst>
                                          <p:attrName>style.visibility</p:attrName>
                                        </p:attrNameLst>
                                      </p:cBhvr>
                                      <p:to>
                                        <p:strVal val="visible"/>
                                      </p:to>
                                    </p:set>
                                    <p:animEffect transition="in" filter="wipe(down)">
                                      <p:cBhvr>
                                        <p:cTn id="65" dur="580">
                                          <p:stCondLst>
                                            <p:cond delay="0"/>
                                          </p:stCondLst>
                                        </p:cTn>
                                        <p:tgtEl>
                                          <p:spTgt spid="9">
                                            <p:txEl>
                                              <p:pRg st="0" end="0"/>
                                            </p:txEl>
                                          </p:spTgt>
                                        </p:tgtEl>
                                      </p:cBhvr>
                                    </p:animEffect>
                                    <p:anim calcmode="lin" valueType="num">
                                      <p:cBhvr>
                                        <p:cTn id="66"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71" dur="26">
                                          <p:stCondLst>
                                            <p:cond delay="650"/>
                                          </p:stCondLst>
                                        </p:cTn>
                                        <p:tgtEl>
                                          <p:spTgt spid="9">
                                            <p:txEl>
                                              <p:pRg st="0" end="0"/>
                                            </p:txEl>
                                          </p:spTgt>
                                        </p:tgtEl>
                                      </p:cBhvr>
                                      <p:to x="100000" y="60000"/>
                                    </p:animScale>
                                    <p:animScale>
                                      <p:cBhvr>
                                        <p:cTn id="72" dur="166" decel="50000">
                                          <p:stCondLst>
                                            <p:cond delay="676"/>
                                          </p:stCondLst>
                                        </p:cTn>
                                        <p:tgtEl>
                                          <p:spTgt spid="9">
                                            <p:txEl>
                                              <p:pRg st="0" end="0"/>
                                            </p:txEl>
                                          </p:spTgt>
                                        </p:tgtEl>
                                      </p:cBhvr>
                                      <p:to x="100000" y="100000"/>
                                    </p:animScale>
                                    <p:animScale>
                                      <p:cBhvr>
                                        <p:cTn id="73" dur="26">
                                          <p:stCondLst>
                                            <p:cond delay="1312"/>
                                          </p:stCondLst>
                                        </p:cTn>
                                        <p:tgtEl>
                                          <p:spTgt spid="9">
                                            <p:txEl>
                                              <p:pRg st="0" end="0"/>
                                            </p:txEl>
                                          </p:spTgt>
                                        </p:tgtEl>
                                      </p:cBhvr>
                                      <p:to x="100000" y="80000"/>
                                    </p:animScale>
                                    <p:animScale>
                                      <p:cBhvr>
                                        <p:cTn id="74" dur="166" decel="50000">
                                          <p:stCondLst>
                                            <p:cond delay="1338"/>
                                          </p:stCondLst>
                                        </p:cTn>
                                        <p:tgtEl>
                                          <p:spTgt spid="9">
                                            <p:txEl>
                                              <p:pRg st="0" end="0"/>
                                            </p:txEl>
                                          </p:spTgt>
                                        </p:tgtEl>
                                      </p:cBhvr>
                                      <p:to x="100000" y="100000"/>
                                    </p:animScale>
                                    <p:animScale>
                                      <p:cBhvr>
                                        <p:cTn id="75" dur="26">
                                          <p:stCondLst>
                                            <p:cond delay="1642"/>
                                          </p:stCondLst>
                                        </p:cTn>
                                        <p:tgtEl>
                                          <p:spTgt spid="9">
                                            <p:txEl>
                                              <p:pRg st="0" end="0"/>
                                            </p:txEl>
                                          </p:spTgt>
                                        </p:tgtEl>
                                      </p:cBhvr>
                                      <p:to x="100000" y="90000"/>
                                    </p:animScale>
                                    <p:animScale>
                                      <p:cBhvr>
                                        <p:cTn id="76" dur="166" decel="50000">
                                          <p:stCondLst>
                                            <p:cond delay="1668"/>
                                          </p:stCondLst>
                                        </p:cTn>
                                        <p:tgtEl>
                                          <p:spTgt spid="9">
                                            <p:txEl>
                                              <p:pRg st="0" end="0"/>
                                            </p:txEl>
                                          </p:spTgt>
                                        </p:tgtEl>
                                      </p:cBhvr>
                                      <p:to x="100000" y="100000"/>
                                    </p:animScale>
                                    <p:animScale>
                                      <p:cBhvr>
                                        <p:cTn id="77" dur="26">
                                          <p:stCondLst>
                                            <p:cond delay="1808"/>
                                          </p:stCondLst>
                                        </p:cTn>
                                        <p:tgtEl>
                                          <p:spTgt spid="9">
                                            <p:txEl>
                                              <p:pRg st="0" end="0"/>
                                            </p:txEl>
                                          </p:spTgt>
                                        </p:tgtEl>
                                      </p:cBhvr>
                                      <p:to x="100000" y="95000"/>
                                    </p:animScale>
                                    <p:animScale>
                                      <p:cBhvr>
                                        <p:cTn id="78" dur="166" decel="50000">
                                          <p:stCondLst>
                                            <p:cond delay="1834"/>
                                          </p:stCondLst>
                                        </p:cTn>
                                        <p:tgtEl>
                                          <p:spTgt spid="9">
                                            <p:txEl>
                                              <p:pRg st="0" end="0"/>
                                            </p:txEl>
                                          </p:spTgt>
                                        </p:tgtEl>
                                      </p:cBhvr>
                                      <p:to x="100000" y="100000"/>
                                    </p:animScale>
                                  </p:childTnLst>
                                </p:cTn>
                              </p:par>
                            </p:childTnLst>
                          </p:cTn>
                        </p:par>
                      </p:childTnLst>
                    </p:cTn>
                  </p:par>
                  <p:par>
                    <p:cTn id="79" fill="hold" nodeType="clickPar">
                      <p:stCondLst>
                        <p:cond delay="indefinite"/>
                      </p:stCondLst>
                      <p:childTnLst>
                        <p:par>
                          <p:cTn id="80" fill="hold" nodeType="withGroup">
                            <p:stCondLst>
                              <p:cond delay="0"/>
                            </p:stCondLst>
                            <p:childTnLst>
                              <p:par>
                                <p:cTn id="81" presetID="26" presetClass="entr" presetSubtype="0" fill="hold" grpId="0" nodeType="clickEffect">
                                  <p:stCondLst>
                                    <p:cond delay="0"/>
                                  </p:stCondLst>
                                  <p:childTnLst>
                                    <p:set>
                                      <p:cBhvr>
                                        <p:cTn id="82" dur="1" fill="hold">
                                          <p:stCondLst>
                                            <p:cond delay="0"/>
                                          </p:stCondLst>
                                        </p:cTn>
                                        <p:tgtEl>
                                          <p:spTgt spid="9">
                                            <p:txEl>
                                              <p:pRg st="1" end="1"/>
                                            </p:txEl>
                                          </p:spTgt>
                                        </p:tgtEl>
                                        <p:attrNameLst>
                                          <p:attrName>style.visibility</p:attrName>
                                        </p:attrNameLst>
                                      </p:cBhvr>
                                      <p:to>
                                        <p:strVal val="visible"/>
                                      </p:to>
                                    </p:set>
                                    <p:animEffect transition="in" filter="wipe(down)">
                                      <p:cBhvr>
                                        <p:cTn id="83" dur="580">
                                          <p:stCondLst>
                                            <p:cond delay="0"/>
                                          </p:stCondLst>
                                        </p:cTn>
                                        <p:tgtEl>
                                          <p:spTgt spid="9">
                                            <p:txEl>
                                              <p:pRg st="1" end="1"/>
                                            </p:txEl>
                                          </p:spTgt>
                                        </p:tgtEl>
                                      </p:cBhvr>
                                    </p:animEffect>
                                    <p:anim calcmode="lin" valueType="num">
                                      <p:cBhvr>
                                        <p:cTn id="84" dur="1822" tmFilter="0,0; 0.14,0.36; 0.43,0.73; 0.71,0.91; 1.0,1.0">
                                          <p:stCondLst>
                                            <p:cond delay="0"/>
                                          </p:stCondLst>
                                        </p:cTn>
                                        <p:tgtEl>
                                          <p:spTgt spid="9">
                                            <p:txEl>
                                              <p:pRg st="1" end="1"/>
                                            </p:txEl>
                                          </p:spTgt>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9">
                                            <p:txEl>
                                              <p:pRg st="1" end="1"/>
                                            </p:txEl>
                                          </p:spTgt>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9">
                                            <p:txEl>
                                              <p:pRg st="1" end="1"/>
                                            </p:txEl>
                                          </p:spTgt>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9">
                                            <p:txEl>
                                              <p:pRg st="1" end="1"/>
                                            </p:txEl>
                                          </p:spTgt>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9">
                                            <p:txEl>
                                              <p:pRg st="1" end="1"/>
                                            </p:txEl>
                                          </p:spTgt>
                                        </p:tgtEl>
                                        <p:attrNameLst>
                                          <p:attrName>ppt_y</p:attrName>
                                        </p:attrNameLst>
                                      </p:cBhvr>
                                      <p:tavLst>
                                        <p:tav tm="0" fmla="#ppt_y-sin(pi*$)/81">
                                          <p:val>
                                            <p:fltVal val="0"/>
                                          </p:val>
                                        </p:tav>
                                        <p:tav tm="100000">
                                          <p:val>
                                            <p:fltVal val="1"/>
                                          </p:val>
                                        </p:tav>
                                      </p:tavLst>
                                    </p:anim>
                                    <p:animScale>
                                      <p:cBhvr>
                                        <p:cTn id="89" dur="26">
                                          <p:stCondLst>
                                            <p:cond delay="650"/>
                                          </p:stCondLst>
                                        </p:cTn>
                                        <p:tgtEl>
                                          <p:spTgt spid="9">
                                            <p:txEl>
                                              <p:pRg st="1" end="1"/>
                                            </p:txEl>
                                          </p:spTgt>
                                        </p:tgtEl>
                                      </p:cBhvr>
                                      <p:to x="100000" y="60000"/>
                                    </p:animScale>
                                    <p:animScale>
                                      <p:cBhvr>
                                        <p:cTn id="90" dur="166" decel="50000">
                                          <p:stCondLst>
                                            <p:cond delay="676"/>
                                          </p:stCondLst>
                                        </p:cTn>
                                        <p:tgtEl>
                                          <p:spTgt spid="9">
                                            <p:txEl>
                                              <p:pRg st="1" end="1"/>
                                            </p:txEl>
                                          </p:spTgt>
                                        </p:tgtEl>
                                      </p:cBhvr>
                                      <p:to x="100000" y="100000"/>
                                    </p:animScale>
                                    <p:animScale>
                                      <p:cBhvr>
                                        <p:cTn id="91" dur="26">
                                          <p:stCondLst>
                                            <p:cond delay="1312"/>
                                          </p:stCondLst>
                                        </p:cTn>
                                        <p:tgtEl>
                                          <p:spTgt spid="9">
                                            <p:txEl>
                                              <p:pRg st="1" end="1"/>
                                            </p:txEl>
                                          </p:spTgt>
                                        </p:tgtEl>
                                      </p:cBhvr>
                                      <p:to x="100000" y="80000"/>
                                    </p:animScale>
                                    <p:animScale>
                                      <p:cBhvr>
                                        <p:cTn id="92" dur="166" decel="50000">
                                          <p:stCondLst>
                                            <p:cond delay="1338"/>
                                          </p:stCondLst>
                                        </p:cTn>
                                        <p:tgtEl>
                                          <p:spTgt spid="9">
                                            <p:txEl>
                                              <p:pRg st="1" end="1"/>
                                            </p:txEl>
                                          </p:spTgt>
                                        </p:tgtEl>
                                      </p:cBhvr>
                                      <p:to x="100000" y="100000"/>
                                    </p:animScale>
                                    <p:animScale>
                                      <p:cBhvr>
                                        <p:cTn id="93" dur="26">
                                          <p:stCondLst>
                                            <p:cond delay="1642"/>
                                          </p:stCondLst>
                                        </p:cTn>
                                        <p:tgtEl>
                                          <p:spTgt spid="9">
                                            <p:txEl>
                                              <p:pRg st="1" end="1"/>
                                            </p:txEl>
                                          </p:spTgt>
                                        </p:tgtEl>
                                      </p:cBhvr>
                                      <p:to x="100000" y="90000"/>
                                    </p:animScale>
                                    <p:animScale>
                                      <p:cBhvr>
                                        <p:cTn id="94" dur="166" decel="50000">
                                          <p:stCondLst>
                                            <p:cond delay="1668"/>
                                          </p:stCondLst>
                                        </p:cTn>
                                        <p:tgtEl>
                                          <p:spTgt spid="9">
                                            <p:txEl>
                                              <p:pRg st="1" end="1"/>
                                            </p:txEl>
                                          </p:spTgt>
                                        </p:tgtEl>
                                      </p:cBhvr>
                                      <p:to x="100000" y="100000"/>
                                    </p:animScale>
                                    <p:animScale>
                                      <p:cBhvr>
                                        <p:cTn id="95" dur="26">
                                          <p:stCondLst>
                                            <p:cond delay="1808"/>
                                          </p:stCondLst>
                                        </p:cTn>
                                        <p:tgtEl>
                                          <p:spTgt spid="9">
                                            <p:txEl>
                                              <p:pRg st="1" end="1"/>
                                            </p:txEl>
                                          </p:spTgt>
                                        </p:tgtEl>
                                      </p:cBhvr>
                                      <p:to x="100000" y="95000"/>
                                    </p:animScale>
                                    <p:animScale>
                                      <p:cBhvr>
                                        <p:cTn id="96" dur="166" decel="50000">
                                          <p:stCondLst>
                                            <p:cond delay="1834"/>
                                          </p:stCondLst>
                                        </p:cTn>
                                        <p:tgtEl>
                                          <p:spTgt spid="9">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23330"/>
          </a:xfrm>
          <a:prstGeom prst="rect">
            <a:avLst/>
          </a:prstGeom>
          <a:ln w="38100" cap="flat" cmpd="sng" algn="ctr">
            <a:solidFill>
              <a:srgbClr val="31E038"/>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spAutoFit/>
          </a:bodyPr>
          <a:lstStyle/>
          <a:p>
            <a:pPr algn="ctr">
              <a:defRPr/>
            </a:pPr>
            <a:r>
              <a:rPr lang="en-US" sz="2600" dirty="0">
                <a:ln>
                  <a:solidFill>
                    <a:srgbClr val="31E038"/>
                  </a:solidFill>
                </a:ln>
                <a:solidFill>
                  <a:srgbClr val="2BC631"/>
                </a:solidFill>
                <a:latin typeface="Arial Black"/>
                <a:cs typeface="Arial Black"/>
              </a:rPr>
              <a:t>After one month of measuring the orchids, the following data is obtained: </a:t>
            </a:r>
          </a:p>
        </p:txBody>
      </p:sp>
      <p:pic>
        <p:nvPicPr>
          <p:cNvPr id="22530" name="Picture 2" descr="MC900413636.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20780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2057400" y="1295400"/>
            <a:ext cx="70866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40125" indent="-3540125"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900"/>
              <a:t>Group 1 (Control Group):  Grew to an average height of 15 cm.</a:t>
            </a:r>
          </a:p>
          <a:p>
            <a:pPr eaLnBrk="1" hangingPunct="1"/>
            <a:endParaRPr lang="en-US" sz="1900"/>
          </a:p>
          <a:p>
            <a:pPr eaLnBrk="1" hangingPunct="1"/>
            <a:r>
              <a:rPr lang="en-US" sz="1900"/>
              <a:t>Group 2 (Weak conc.):  Grew to an average height of 35 cm.</a:t>
            </a:r>
          </a:p>
          <a:p>
            <a:pPr eaLnBrk="1" hangingPunct="1"/>
            <a:endParaRPr lang="en-US" sz="1900"/>
          </a:p>
          <a:p>
            <a:pPr eaLnBrk="1" hangingPunct="1"/>
            <a:r>
              <a:rPr lang="en-US" sz="1900"/>
              <a:t>Group 3 (Medium conc.):  Grew to an average height of 28 cm.</a:t>
            </a:r>
          </a:p>
          <a:p>
            <a:pPr eaLnBrk="1" hangingPunct="1"/>
            <a:endParaRPr lang="en-US" sz="1900"/>
          </a:p>
          <a:p>
            <a:pPr eaLnBrk="1" hangingPunct="1"/>
            <a:r>
              <a:rPr lang="en-US" sz="1900"/>
              <a:t>Group 4 (High conc.):  Grew to an average height of 10 cm.</a:t>
            </a:r>
          </a:p>
          <a:p>
            <a:pPr eaLnBrk="1" hangingPunct="1"/>
            <a:endParaRPr lang="en-US" sz="1900"/>
          </a:p>
        </p:txBody>
      </p:sp>
      <p:sp>
        <p:nvSpPr>
          <p:cNvPr id="5" name="TextBox 4"/>
          <p:cNvSpPr txBox="1"/>
          <p:nvPr/>
        </p:nvSpPr>
        <p:spPr>
          <a:xfrm>
            <a:off x="1752600" y="3962400"/>
            <a:ext cx="7162800" cy="2586038"/>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a:defRPr/>
            </a:pPr>
            <a:r>
              <a:rPr lang="en-US" sz="2600" dirty="0"/>
              <a:t>Is your hypothesis supported or disproved by these results?</a:t>
            </a:r>
          </a:p>
          <a:p>
            <a:pPr>
              <a:defRPr/>
            </a:pPr>
            <a:r>
              <a:rPr lang="en-US" sz="2600" dirty="0">
                <a:solidFill>
                  <a:srgbClr val="FFF62D"/>
                </a:solidFill>
              </a:rPr>
              <a:t>We hypothesized that the orchids would grow best with a medium concentration of fertilizer.</a:t>
            </a:r>
          </a:p>
          <a:p>
            <a:pPr>
              <a:defRPr/>
            </a:pPr>
            <a:r>
              <a:rPr lang="en-US" sz="2600" dirty="0">
                <a:solidFill>
                  <a:srgbClr val="B9D3FF"/>
                </a:solidFill>
              </a:rPr>
              <a:t>The results do not support this.  </a:t>
            </a:r>
          </a:p>
          <a:p>
            <a:pPr>
              <a:defRPr/>
            </a:pPr>
            <a:r>
              <a:rPr lang="en-US" sz="2600" dirty="0">
                <a:solidFill>
                  <a:srgbClr val="B1FF26"/>
                </a:solidFill>
              </a:rPr>
              <a:t>The results disprove our hypothesis.</a:t>
            </a:r>
          </a:p>
        </p:txBody>
      </p:sp>
    </p:spTree>
    <p:extLst>
      <p:ext uri="{BB962C8B-B14F-4D97-AF65-F5344CB8AC3E}">
        <p14:creationId xmlns:p14="http://schemas.microsoft.com/office/powerpoint/2010/main" val="27550246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anim calcmode="lin" valueType="num">
                                      <p:cBhvr>
                                        <p:cTn id="1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1000"/>
                                        <p:tgtEl>
                                          <p:spTgt spid="4">
                                            <p:txEl>
                                              <p:pRg st="4" end="4"/>
                                            </p:txEl>
                                          </p:spTgt>
                                        </p:tgtEl>
                                      </p:cBhvr>
                                    </p:animEffect>
                                    <p:anim calcmode="lin" valueType="num">
                                      <p:cBhvr>
                                        <p:cTn id="2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1000"/>
                                        <p:tgtEl>
                                          <p:spTgt spid="4">
                                            <p:txEl>
                                              <p:pRg st="6" end="6"/>
                                            </p:txEl>
                                          </p:spTgt>
                                        </p:tgtEl>
                                      </p:cBhvr>
                                    </p:animEffect>
                                    <p:anim calcmode="lin" valueType="num">
                                      <p:cBhvr>
                                        <p:cTn id="3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5">
                                            <p:bg/>
                                          </p:spTgt>
                                        </p:tgtEl>
                                        <p:attrNameLst>
                                          <p:attrName>style.visibility</p:attrName>
                                        </p:attrNameLst>
                                      </p:cBhvr>
                                      <p:to>
                                        <p:strVal val="visible"/>
                                      </p:to>
                                    </p:set>
                                    <p:anim calcmode="lin" valueType="num">
                                      <p:cBhvr>
                                        <p:cTn id="39" dur="500" fill="hold"/>
                                        <p:tgtEl>
                                          <p:spTgt spid="5">
                                            <p:bg/>
                                          </p:spTgt>
                                        </p:tgtEl>
                                        <p:attrNameLst>
                                          <p:attrName>ppt_w</p:attrName>
                                        </p:attrNameLst>
                                      </p:cBhvr>
                                      <p:tavLst>
                                        <p:tav tm="0">
                                          <p:val>
                                            <p:fltVal val="0"/>
                                          </p:val>
                                        </p:tav>
                                        <p:tav tm="100000">
                                          <p:val>
                                            <p:strVal val="#ppt_w"/>
                                          </p:val>
                                        </p:tav>
                                      </p:tavLst>
                                    </p:anim>
                                    <p:anim calcmode="lin" valueType="num">
                                      <p:cBhvr>
                                        <p:cTn id="40" dur="500" fill="hold"/>
                                        <p:tgtEl>
                                          <p:spTgt spid="5">
                                            <p:bg/>
                                          </p:spTgt>
                                        </p:tgtEl>
                                        <p:attrNameLst>
                                          <p:attrName>ppt_h</p:attrName>
                                        </p:attrNameLst>
                                      </p:cBhvr>
                                      <p:tavLst>
                                        <p:tav tm="0">
                                          <p:val>
                                            <p:fltVal val="0"/>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 calcmode="lin" valueType="num">
                                      <p:cBhvr>
                                        <p:cTn id="4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5">
                                            <p:txEl>
                                              <p:pRg st="1" end="1"/>
                                            </p:txEl>
                                          </p:spTgt>
                                        </p:tgtEl>
                                        <p:attrNameLst>
                                          <p:attrName>style.visibility</p:attrName>
                                        </p:attrNameLst>
                                      </p:cBhvr>
                                      <p:to>
                                        <p:strVal val="visible"/>
                                      </p:to>
                                    </p:set>
                                    <p:anim calcmode="lin" valueType="num">
                                      <p:cBhvr>
                                        <p:cTn id="5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52"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5">
                                            <p:txEl>
                                              <p:pRg st="2" end="2"/>
                                            </p:txEl>
                                          </p:spTgt>
                                        </p:tgtEl>
                                        <p:attrNameLst>
                                          <p:attrName>style.visibility</p:attrName>
                                        </p:attrNameLst>
                                      </p:cBhvr>
                                      <p:to>
                                        <p:strVal val="visible"/>
                                      </p:to>
                                    </p:set>
                                    <p:anim calcmode="lin" valueType="num">
                                      <p:cBhvr>
                                        <p:cTn id="5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58"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5">
                                            <p:txEl>
                                              <p:pRg st="3" end="3"/>
                                            </p:txEl>
                                          </p:spTgt>
                                        </p:tgtEl>
                                        <p:attrNameLst>
                                          <p:attrName>style.visibility</p:attrName>
                                        </p:attrNameLst>
                                      </p:cBhvr>
                                      <p:to>
                                        <p:strVal val="visible"/>
                                      </p:to>
                                    </p:set>
                                    <p:anim calcmode="lin" valueType="num">
                                      <p:cBhvr>
                                        <p:cTn id="63"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64"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23330"/>
          </a:xfrm>
          <a:prstGeom prst="rect">
            <a:avLst/>
          </a:prstGeom>
          <a:ln w="38100" cap="flat" cmpd="sng" algn="ctr">
            <a:solidFill>
              <a:srgbClr val="31E038"/>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spAutoFit/>
          </a:bodyPr>
          <a:lstStyle/>
          <a:p>
            <a:pPr algn="ctr">
              <a:defRPr/>
            </a:pPr>
            <a:r>
              <a:rPr lang="en-US" sz="2600" dirty="0">
                <a:ln>
                  <a:solidFill>
                    <a:srgbClr val="31E038"/>
                  </a:solidFill>
                </a:ln>
                <a:solidFill>
                  <a:srgbClr val="2BC631"/>
                </a:solidFill>
                <a:latin typeface="Arial Black"/>
                <a:cs typeface="Arial Black"/>
              </a:rPr>
              <a:t>After one month of measuring the orchids, the following data is obtained: </a:t>
            </a:r>
          </a:p>
        </p:txBody>
      </p:sp>
      <p:pic>
        <p:nvPicPr>
          <p:cNvPr id="23554" name="Picture 2" descr="MC900413636.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20780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3"/>
          <p:cNvSpPr txBox="1">
            <a:spLocks noChangeArrowheads="1"/>
          </p:cNvSpPr>
          <p:nvPr/>
        </p:nvSpPr>
        <p:spPr bwMode="auto">
          <a:xfrm>
            <a:off x="2057400" y="1295400"/>
            <a:ext cx="70866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40125" indent="-3540125"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900"/>
              <a:t>Group 1 (Control Group):  Grew to an average height of 15 cm.</a:t>
            </a:r>
          </a:p>
          <a:p>
            <a:pPr eaLnBrk="1" hangingPunct="1"/>
            <a:endParaRPr lang="en-US" sz="1900"/>
          </a:p>
          <a:p>
            <a:pPr eaLnBrk="1" hangingPunct="1"/>
            <a:r>
              <a:rPr lang="en-US" sz="1900"/>
              <a:t>Group 2 (Weak conc.):  Grew to an average height of 35 cm.</a:t>
            </a:r>
          </a:p>
          <a:p>
            <a:pPr eaLnBrk="1" hangingPunct="1"/>
            <a:endParaRPr lang="en-US" sz="1900"/>
          </a:p>
          <a:p>
            <a:pPr eaLnBrk="1" hangingPunct="1"/>
            <a:r>
              <a:rPr lang="en-US" sz="1900"/>
              <a:t>Group 3 (Medium conc.):  Grew to an average height of 28 cm.</a:t>
            </a:r>
          </a:p>
          <a:p>
            <a:pPr eaLnBrk="1" hangingPunct="1"/>
            <a:endParaRPr lang="en-US" sz="1900"/>
          </a:p>
          <a:p>
            <a:pPr eaLnBrk="1" hangingPunct="1"/>
            <a:r>
              <a:rPr lang="en-US" sz="1900"/>
              <a:t>Group 4 (High conc.):  Grew to an average height of 10 cm.</a:t>
            </a:r>
          </a:p>
          <a:p>
            <a:pPr eaLnBrk="1" hangingPunct="1"/>
            <a:endParaRPr lang="en-US" sz="1900"/>
          </a:p>
        </p:txBody>
      </p:sp>
      <p:sp>
        <p:nvSpPr>
          <p:cNvPr id="5" name="TextBox 4"/>
          <p:cNvSpPr txBox="1"/>
          <p:nvPr/>
        </p:nvSpPr>
        <p:spPr>
          <a:xfrm>
            <a:off x="1752600" y="3962400"/>
            <a:ext cx="7162800" cy="2678113"/>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algn="ctr">
              <a:defRPr/>
            </a:pPr>
            <a:r>
              <a:rPr lang="en-US" sz="2800" dirty="0"/>
              <a:t>What is your conclusion based on these results?  </a:t>
            </a:r>
          </a:p>
          <a:p>
            <a:pPr marL="284163" indent="-284163">
              <a:buFont typeface="Wingdings" charset="2"/>
              <a:buChar char="§"/>
              <a:defRPr/>
            </a:pPr>
            <a:r>
              <a:rPr lang="en-US" sz="2800" dirty="0">
                <a:solidFill>
                  <a:srgbClr val="FF44FF"/>
                </a:solidFill>
              </a:rPr>
              <a:t>Orchids grow best with a weak concentration of fertilizer.</a:t>
            </a:r>
          </a:p>
          <a:p>
            <a:pPr marL="284163" indent="-284163">
              <a:buFont typeface="Wingdings" charset="2"/>
              <a:buChar char="§"/>
              <a:defRPr/>
            </a:pPr>
            <a:r>
              <a:rPr lang="en-US" sz="2800" dirty="0">
                <a:solidFill>
                  <a:srgbClr val="B9D3FF"/>
                </a:solidFill>
              </a:rPr>
              <a:t>At medium to high concentrations, plant growth is inhibited.</a:t>
            </a:r>
          </a:p>
        </p:txBody>
      </p:sp>
    </p:spTree>
    <p:extLst>
      <p:ext uri="{BB962C8B-B14F-4D97-AF65-F5344CB8AC3E}">
        <p14:creationId xmlns:p14="http://schemas.microsoft.com/office/powerpoint/2010/main" val="37790040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500" fill="hold"/>
                                        <p:tgtEl>
                                          <p:spTgt spid="5">
                                            <p:bg/>
                                          </p:spTgt>
                                        </p:tgtEl>
                                        <p:attrNameLst>
                                          <p:attrName>ppt_w</p:attrName>
                                        </p:attrNameLst>
                                      </p:cBhvr>
                                      <p:tavLst>
                                        <p:tav tm="0">
                                          <p:val>
                                            <p:fltVal val="0"/>
                                          </p:val>
                                        </p:tav>
                                        <p:tav tm="100000">
                                          <p:val>
                                            <p:strVal val="#ppt_w"/>
                                          </p:val>
                                        </p:tav>
                                      </p:tavLst>
                                    </p:anim>
                                    <p:anim calcmode="lin" valueType="num">
                                      <p:cBhvr>
                                        <p:cTn id="8" dur="500" fill="hold"/>
                                        <p:tgtEl>
                                          <p:spTgt spid="5">
                                            <p:bg/>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4"/>
          <p:cNvSpPr txBox="1">
            <a:spLocks noChangeArrowheads="1"/>
          </p:cNvSpPr>
          <p:nvPr/>
        </p:nvSpPr>
        <p:spPr bwMode="auto">
          <a:xfrm>
            <a:off x="2057400" y="152400"/>
            <a:ext cx="502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900">
                <a:solidFill>
                  <a:schemeClr val="accent2"/>
                </a:solidFill>
                <a:latin typeface="Chalkboard" charset="0"/>
                <a:cs typeface="Chalkboard" charset="0"/>
              </a:rPr>
              <a:t>Analysis Questions</a:t>
            </a:r>
          </a:p>
        </p:txBody>
      </p:sp>
      <p:pic>
        <p:nvPicPr>
          <p:cNvPr id="24578" name="Picture 5" descr="MC900363168.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89058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6" descr="MC900363168.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89058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81000" y="1371600"/>
            <a:ext cx="8382000" cy="11080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US" sz="3300" dirty="0"/>
              <a:t>Why is it important to have a large sample size in any experiment? </a:t>
            </a:r>
          </a:p>
        </p:txBody>
      </p:sp>
      <p:pic>
        <p:nvPicPr>
          <p:cNvPr id="24581" name="Picture 9" descr="MC900349125.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2780928"/>
            <a:ext cx="299243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990600" y="2819400"/>
            <a:ext cx="4800600" cy="398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300">
                <a:solidFill>
                  <a:srgbClr val="008000"/>
                </a:solidFill>
              </a:rPr>
              <a:t>It is important to test a large sample in order to get a true picture of the results of the experiment.  If the sample size is too small, an inaccurate conclusion may be reached.  Results obtained by testing a large number of individuals would be much more accurate than if only a few individuals had been tested.</a:t>
            </a:r>
          </a:p>
          <a:p>
            <a:pPr eaLnBrk="1" hangingPunct="1"/>
            <a:endParaRPr lang="en-US" sz="2300">
              <a:solidFill>
                <a:srgbClr val="008000"/>
              </a:solidFill>
            </a:endParaRPr>
          </a:p>
        </p:txBody>
      </p:sp>
    </p:spTree>
    <p:extLst>
      <p:ext uri="{BB962C8B-B14F-4D97-AF65-F5344CB8AC3E}">
        <p14:creationId xmlns:p14="http://schemas.microsoft.com/office/powerpoint/2010/main" val="9070268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4"/>
          <p:cNvSpPr txBox="1">
            <a:spLocks noChangeArrowheads="1"/>
          </p:cNvSpPr>
          <p:nvPr/>
        </p:nvSpPr>
        <p:spPr bwMode="auto">
          <a:xfrm>
            <a:off x="2057400" y="152400"/>
            <a:ext cx="502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900">
                <a:solidFill>
                  <a:schemeClr val="accent2"/>
                </a:solidFill>
                <a:latin typeface="Chalkboard" charset="0"/>
                <a:cs typeface="Chalkboard" charset="0"/>
              </a:rPr>
              <a:t>Analysis Questions</a:t>
            </a:r>
          </a:p>
        </p:txBody>
      </p:sp>
      <p:pic>
        <p:nvPicPr>
          <p:cNvPr id="25602" name="Picture 5" descr="MC900363168.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89058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6" descr="MC900363168.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89058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81000" y="1371600"/>
            <a:ext cx="8382000" cy="12001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3600" smtClean="0">
                <a:solidFill>
                  <a:srgbClr val="FFEBAD"/>
                </a:solidFill>
              </a:rPr>
              <a:t>Why is it important to repeat the experiment many times? </a:t>
            </a:r>
            <a:endParaRPr lang="en-US" sz="3300" smtClean="0">
              <a:solidFill>
                <a:srgbClr val="FFEBAD"/>
              </a:solidFill>
            </a:endParaRPr>
          </a:p>
        </p:txBody>
      </p:sp>
      <p:sp>
        <p:nvSpPr>
          <p:cNvPr id="11" name="TextBox 10"/>
          <p:cNvSpPr txBox="1">
            <a:spLocks noChangeArrowheads="1"/>
          </p:cNvSpPr>
          <p:nvPr/>
        </p:nvSpPr>
        <p:spPr bwMode="auto">
          <a:xfrm>
            <a:off x="990600" y="2819400"/>
            <a:ext cx="4800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solidFill>
                  <a:srgbClr val="0000FF"/>
                </a:solidFill>
              </a:rPr>
              <a:t>Experiments should be repeated to see if the same results are obtained each time.  This gives validity to the test results.</a:t>
            </a:r>
          </a:p>
        </p:txBody>
      </p:sp>
      <p:pic>
        <p:nvPicPr>
          <p:cNvPr id="25606" name="Picture 14" descr="MC900446242.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51525" y="3613150"/>
            <a:ext cx="3292475"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36985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4"/>
          <p:cNvSpPr txBox="1">
            <a:spLocks noChangeArrowheads="1"/>
          </p:cNvSpPr>
          <p:nvPr/>
        </p:nvSpPr>
        <p:spPr bwMode="auto">
          <a:xfrm>
            <a:off x="2057400" y="152400"/>
            <a:ext cx="502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900">
                <a:solidFill>
                  <a:schemeClr val="accent2"/>
                </a:solidFill>
                <a:latin typeface="Chalkboard" charset="0"/>
                <a:cs typeface="Chalkboard" charset="0"/>
              </a:rPr>
              <a:t>Analysis Questions</a:t>
            </a:r>
          </a:p>
        </p:txBody>
      </p:sp>
      <p:pic>
        <p:nvPicPr>
          <p:cNvPr id="26626" name="Picture 5" descr="MC900363168.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89058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6" descr="MC900363168.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89058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81000" y="1371600"/>
            <a:ext cx="8382000" cy="64611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3600" dirty="0">
                <a:solidFill>
                  <a:schemeClr val="accent1"/>
                </a:solidFill>
              </a:rPr>
              <a:t>What is the importance of the control?</a:t>
            </a:r>
          </a:p>
        </p:txBody>
      </p:sp>
      <p:sp>
        <p:nvSpPr>
          <p:cNvPr id="11" name="TextBox 10"/>
          <p:cNvSpPr txBox="1">
            <a:spLocks noChangeArrowheads="1"/>
          </p:cNvSpPr>
          <p:nvPr/>
        </p:nvSpPr>
        <p:spPr bwMode="auto">
          <a:xfrm>
            <a:off x="914400" y="2438400"/>
            <a:ext cx="480060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700">
                <a:solidFill>
                  <a:srgbClr val="FF6600"/>
                </a:solidFill>
              </a:rPr>
              <a:t>The control shows what will happen when the experimental factor is omitted.  Without the control, there would be no basis for comparison and you would not know how the experimental factor affected the results.</a:t>
            </a:r>
          </a:p>
        </p:txBody>
      </p:sp>
      <p:pic>
        <p:nvPicPr>
          <p:cNvPr id="26630" name="Picture 8" descr="gif_scientists001_robg.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492896"/>
            <a:ext cx="2376178" cy="378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84780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TotalTime>
  <Words>974</Words>
  <Application>Microsoft Macintosh PowerPoint</Application>
  <PresentationFormat>On-screen Show (4:3)</PresentationFormat>
  <Paragraphs>84</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Practice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 Problem:</dc:title>
  <dc:creator>Jennifer</dc:creator>
  <cp:lastModifiedBy>Jennifer</cp:lastModifiedBy>
  <cp:revision>1</cp:revision>
  <dcterms:created xsi:type="dcterms:W3CDTF">2014-07-13T22:34:49Z</dcterms:created>
  <dcterms:modified xsi:type="dcterms:W3CDTF">2014-07-13T22:36:59Z</dcterms:modified>
</cp:coreProperties>
</file>