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3092C-5E3C-BE41-9AEB-BA3D3CB073C8}" type="doc">
      <dgm:prSet loTypeId="urn:microsoft.com/office/officeart/2005/8/layout/vList3#1" loCatId="list" qsTypeId="urn:microsoft.com/office/officeart/2005/8/quickstyle/simple4" qsCatId="simple" csTypeId="urn:microsoft.com/office/officeart/2005/8/colors/colorful2" csCatId="colorful" phldr="1"/>
      <dgm:spPr/>
    </dgm:pt>
    <dgm:pt modelId="{320F140F-CA9B-0A45-84A1-9D4B718FB5F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 hypothesis is a scientific explanation or prediction for a set of observations.</a:t>
          </a:r>
          <a:endParaRPr lang="en-US" dirty="0">
            <a:solidFill>
              <a:srgbClr val="FFFF00"/>
            </a:solidFill>
          </a:endParaRPr>
        </a:p>
      </dgm:t>
    </dgm:pt>
    <dgm:pt modelId="{9DDDB06F-7D90-7446-8EFB-C599469F631D}" type="parTrans" cxnId="{2B3D58C4-FDEF-4343-B4E4-3D343289E9BB}">
      <dgm:prSet/>
      <dgm:spPr/>
      <dgm:t>
        <a:bodyPr/>
        <a:lstStyle/>
        <a:p>
          <a:endParaRPr lang="en-US"/>
        </a:p>
      </dgm:t>
    </dgm:pt>
    <dgm:pt modelId="{109CC0E9-2C03-C44C-BAD4-1F2D0FA9C499}" type="sibTrans" cxnId="{2B3D58C4-FDEF-4343-B4E4-3D343289E9BB}">
      <dgm:prSet/>
      <dgm:spPr/>
      <dgm:t>
        <a:bodyPr/>
        <a:lstStyle/>
        <a:p>
          <a:endParaRPr lang="en-US"/>
        </a:p>
      </dgm:t>
    </dgm:pt>
    <dgm:pt modelId="{82EA3A27-261A-6349-92AE-D0F587797326}">
      <dgm:prSet phldrT="[Text]"/>
      <dgm:spPr/>
      <dgm:t>
        <a:bodyPr/>
        <a:lstStyle/>
        <a:p>
          <a:r>
            <a:rPr lang="en-US" dirty="0" smtClean="0">
              <a:solidFill>
                <a:srgbClr val="660066"/>
              </a:solidFill>
            </a:rPr>
            <a:t>A hypothesis must be stated in a way that makes it “testable”.  The hypothesis is just a possible answer to a question, and it must be thoroughly tested.</a:t>
          </a:r>
          <a:endParaRPr lang="en-US" dirty="0">
            <a:solidFill>
              <a:srgbClr val="660066"/>
            </a:solidFill>
          </a:endParaRPr>
        </a:p>
      </dgm:t>
    </dgm:pt>
    <dgm:pt modelId="{A91F4E54-B1B2-6B4F-870B-D954F2336EC8}" type="parTrans" cxnId="{6EA8D3E9-20A3-0C46-9E2E-62D0BD1D059A}">
      <dgm:prSet/>
      <dgm:spPr/>
      <dgm:t>
        <a:bodyPr/>
        <a:lstStyle/>
        <a:p>
          <a:endParaRPr lang="en-US"/>
        </a:p>
      </dgm:t>
    </dgm:pt>
    <dgm:pt modelId="{F7805E01-4E5D-4B48-90E9-8B65C7E93B24}" type="sibTrans" cxnId="{6EA8D3E9-20A3-0C46-9E2E-62D0BD1D059A}">
      <dgm:prSet/>
      <dgm:spPr/>
      <dgm:t>
        <a:bodyPr/>
        <a:lstStyle/>
        <a:p>
          <a:endParaRPr lang="en-US"/>
        </a:p>
      </dgm:t>
    </dgm:pt>
    <dgm:pt modelId="{5C42F607-817D-CF49-85B5-DBE50E6DBAD7}" type="pres">
      <dgm:prSet presAssocID="{CC23092C-5E3C-BE41-9AEB-BA3D3CB073C8}" presName="linearFlow" presStyleCnt="0">
        <dgm:presLayoutVars>
          <dgm:dir/>
          <dgm:resizeHandles val="exact"/>
        </dgm:presLayoutVars>
      </dgm:prSet>
      <dgm:spPr/>
    </dgm:pt>
    <dgm:pt modelId="{1342EAD8-CDAF-5D4F-8639-38ED77835A09}" type="pres">
      <dgm:prSet presAssocID="{320F140F-CA9B-0A45-84A1-9D4B718FB5F3}" presName="composite" presStyleCnt="0"/>
      <dgm:spPr/>
    </dgm:pt>
    <dgm:pt modelId="{0A0554C7-2150-BE4A-BCF8-18973B7DCB4A}" type="pres">
      <dgm:prSet presAssocID="{320F140F-CA9B-0A45-84A1-9D4B718FB5F3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4D8228-2E3A-7942-BD18-22740E902E11}" type="pres">
      <dgm:prSet presAssocID="{320F140F-CA9B-0A45-84A1-9D4B718FB5F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68BC6-0F53-2C4C-B2D8-1F9CFF9A1315}" type="pres">
      <dgm:prSet presAssocID="{109CC0E9-2C03-C44C-BAD4-1F2D0FA9C499}" presName="spacing" presStyleCnt="0"/>
      <dgm:spPr/>
    </dgm:pt>
    <dgm:pt modelId="{F2C50E26-9F72-E842-861E-7700B924B6F8}" type="pres">
      <dgm:prSet presAssocID="{82EA3A27-261A-6349-92AE-D0F587797326}" presName="composite" presStyleCnt="0"/>
      <dgm:spPr/>
    </dgm:pt>
    <dgm:pt modelId="{744CC795-80F6-9440-A380-8E390EF55FF8}" type="pres">
      <dgm:prSet presAssocID="{82EA3A27-261A-6349-92AE-D0F587797326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642DAE-E710-3B4F-8943-E894FA07AB01}" type="pres">
      <dgm:prSet presAssocID="{82EA3A27-261A-6349-92AE-D0F58779732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9BF31-11E9-AF41-9C62-3FF9CEE2E612}" type="presOf" srcId="{82EA3A27-261A-6349-92AE-D0F587797326}" destId="{8D642DAE-E710-3B4F-8943-E894FA07AB01}" srcOrd="0" destOrd="0" presId="urn:microsoft.com/office/officeart/2005/8/layout/vList3#1"/>
    <dgm:cxn modelId="{2D61AE4B-C151-2E47-B738-73FA2A3258C1}" type="presOf" srcId="{CC23092C-5E3C-BE41-9AEB-BA3D3CB073C8}" destId="{5C42F607-817D-CF49-85B5-DBE50E6DBAD7}" srcOrd="0" destOrd="0" presId="urn:microsoft.com/office/officeart/2005/8/layout/vList3#1"/>
    <dgm:cxn modelId="{6EA8D3E9-20A3-0C46-9E2E-62D0BD1D059A}" srcId="{CC23092C-5E3C-BE41-9AEB-BA3D3CB073C8}" destId="{82EA3A27-261A-6349-92AE-D0F587797326}" srcOrd="1" destOrd="0" parTransId="{A91F4E54-B1B2-6B4F-870B-D954F2336EC8}" sibTransId="{F7805E01-4E5D-4B48-90E9-8B65C7E93B24}"/>
    <dgm:cxn modelId="{34E56447-0348-B142-B767-5FAB82BB9CD4}" type="presOf" srcId="{320F140F-CA9B-0A45-84A1-9D4B718FB5F3}" destId="{394D8228-2E3A-7942-BD18-22740E902E11}" srcOrd="0" destOrd="0" presId="urn:microsoft.com/office/officeart/2005/8/layout/vList3#1"/>
    <dgm:cxn modelId="{2B3D58C4-FDEF-4343-B4E4-3D343289E9BB}" srcId="{CC23092C-5E3C-BE41-9AEB-BA3D3CB073C8}" destId="{320F140F-CA9B-0A45-84A1-9D4B718FB5F3}" srcOrd="0" destOrd="0" parTransId="{9DDDB06F-7D90-7446-8EFB-C599469F631D}" sibTransId="{109CC0E9-2C03-C44C-BAD4-1F2D0FA9C499}"/>
    <dgm:cxn modelId="{2D3C4D10-BB4F-7E4B-BE0B-A8B43C1C166C}" type="presParOf" srcId="{5C42F607-817D-CF49-85B5-DBE50E6DBAD7}" destId="{1342EAD8-CDAF-5D4F-8639-38ED77835A09}" srcOrd="0" destOrd="0" presId="urn:microsoft.com/office/officeart/2005/8/layout/vList3#1"/>
    <dgm:cxn modelId="{118F64E9-4250-874A-93E7-AE6402D10FBA}" type="presParOf" srcId="{1342EAD8-CDAF-5D4F-8639-38ED77835A09}" destId="{0A0554C7-2150-BE4A-BCF8-18973B7DCB4A}" srcOrd="0" destOrd="0" presId="urn:microsoft.com/office/officeart/2005/8/layout/vList3#1"/>
    <dgm:cxn modelId="{9E068AC4-E9FF-6747-99F0-CD98E588FDEF}" type="presParOf" srcId="{1342EAD8-CDAF-5D4F-8639-38ED77835A09}" destId="{394D8228-2E3A-7942-BD18-22740E902E11}" srcOrd="1" destOrd="0" presId="urn:microsoft.com/office/officeart/2005/8/layout/vList3#1"/>
    <dgm:cxn modelId="{7E7DB107-706B-374A-91E1-CCD5BA411395}" type="presParOf" srcId="{5C42F607-817D-CF49-85B5-DBE50E6DBAD7}" destId="{D7568BC6-0F53-2C4C-B2D8-1F9CFF9A1315}" srcOrd="1" destOrd="0" presId="urn:microsoft.com/office/officeart/2005/8/layout/vList3#1"/>
    <dgm:cxn modelId="{84A4D458-5C88-D145-B973-554FF8D069D7}" type="presParOf" srcId="{5C42F607-817D-CF49-85B5-DBE50E6DBAD7}" destId="{F2C50E26-9F72-E842-861E-7700B924B6F8}" srcOrd="2" destOrd="0" presId="urn:microsoft.com/office/officeart/2005/8/layout/vList3#1"/>
    <dgm:cxn modelId="{4D2371B8-4F80-7649-88DE-43B52EA124FD}" type="presParOf" srcId="{F2C50E26-9F72-E842-861E-7700B924B6F8}" destId="{744CC795-80F6-9440-A380-8E390EF55FF8}" srcOrd="0" destOrd="0" presId="urn:microsoft.com/office/officeart/2005/8/layout/vList3#1"/>
    <dgm:cxn modelId="{C769BD79-8365-3E47-AB59-97A1581E6AE3}" type="presParOf" srcId="{F2C50E26-9F72-E842-861E-7700B924B6F8}" destId="{8D642DAE-E710-3B4F-8943-E894FA07AB0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8228-2E3A-7942-BD18-22740E902E11}">
      <dsp:nvSpPr>
        <dsp:cNvPr id="0" name=""/>
        <dsp:cNvSpPr/>
      </dsp:nvSpPr>
      <dsp:spPr>
        <a:xfrm rot="10800000">
          <a:off x="2277237" y="1384"/>
          <a:ext cx="6080760" cy="298247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18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A hypothesis is a scientific explanation or prediction for a set of observations.</a:t>
          </a:r>
          <a:endParaRPr lang="en-US" sz="2800" kern="1200" dirty="0">
            <a:solidFill>
              <a:srgbClr val="FFFF00"/>
            </a:solidFill>
          </a:endParaRPr>
        </a:p>
      </dsp:txBody>
      <dsp:txXfrm rot="10800000">
        <a:off x="3022854" y="1384"/>
        <a:ext cx="5335143" cy="2982470"/>
      </dsp:txXfrm>
    </dsp:sp>
    <dsp:sp modelId="{0A0554C7-2150-BE4A-BCF8-18973B7DCB4A}">
      <dsp:nvSpPr>
        <dsp:cNvPr id="0" name=""/>
        <dsp:cNvSpPr/>
      </dsp:nvSpPr>
      <dsp:spPr>
        <a:xfrm>
          <a:off x="786002" y="1384"/>
          <a:ext cx="2982470" cy="29824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642DAE-E710-3B4F-8943-E894FA07AB01}">
      <dsp:nvSpPr>
        <dsp:cNvPr id="0" name=""/>
        <dsp:cNvSpPr/>
      </dsp:nvSpPr>
      <dsp:spPr>
        <a:xfrm rot="10800000">
          <a:off x="2277237" y="3874144"/>
          <a:ext cx="6080760" cy="2982470"/>
        </a:xfrm>
        <a:prstGeom prst="homePlat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18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660066"/>
              </a:solidFill>
            </a:rPr>
            <a:t>A hypothesis must be stated in a way that makes it “testable”.  The hypothesis is just a possible answer to a question, and it must be thoroughly tested.</a:t>
          </a:r>
          <a:endParaRPr lang="en-US" sz="2800" kern="1200" dirty="0">
            <a:solidFill>
              <a:srgbClr val="660066"/>
            </a:solidFill>
          </a:endParaRPr>
        </a:p>
      </dsp:txBody>
      <dsp:txXfrm rot="10800000">
        <a:off x="3022854" y="3874144"/>
        <a:ext cx="5335143" cy="2982470"/>
      </dsp:txXfrm>
    </dsp:sp>
    <dsp:sp modelId="{744CC795-80F6-9440-A380-8E390EF55FF8}">
      <dsp:nvSpPr>
        <dsp:cNvPr id="0" name=""/>
        <dsp:cNvSpPr/>
      </dsp:nvSpPr>
      <dsp:spPr>
        <a:xfrm>
          <a:off x="786002" y="3874144"/>
          <a:ext cx="2982470" cy="29824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2508-82B9-6149-859A-03D7AD3254FF}" type="datetimeFigureOut">
              <a:rPr lang="en-US" smtClean="0"/>
              <a:t>7/13/14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E006D-426F-A342-8D94-543C7943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C4DFA7-D570-FB43-9CB6-1C99F51C0433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7157-FAB4-D049-B612-98CC04642253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3825C-A6DF-9142-8DFD-CA479C1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image" Target="../media/image4.gif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eacherspayteachers.com/Store/Science-Stuf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.wdp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914400" y="64008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hlinkClick r:id="rId2"/>
              </a:rPr>
              <a:t>© Amy Brown – Science Stuff</a:t>
            </a: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304800" y="2590800"/>
            <a:ext cx="8527513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Introduction to Science</a:t>
            </a:r>
          </a:p>
          <a:p>
            <a:pPr algn="ctr">
              <a:defRPr/>
            </a:pPr>
            <a:r>
              <a:rPr lang="en-US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 and the Scientific Method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8640"/>
            <a:ext cx="2461621" cy="24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ouseCentipedeThumb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509120"/>
            <a:ext cx="2540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8" descr="gif_science01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gif_science03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102711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18106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304800"/>
            <a:ext cx="1905000" cy="222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11" descr="images-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960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cheetah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55095"/>
            <a:ext cx="27432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ience Stuff 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9" y="5760640"/>
            <a:ext cx="778453" cy="98072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1807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MC900233087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6398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MC900300858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2216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There are two variables in an experiment: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3124200" cy="2400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500" smtClean="0">
                <a:solidFill>
                  <a:srgbClr val="222268"/>
                </a:solidFill>
              </a:rPr>
              <a:t>a) The independent variable is the variable that is </a:t>
            </a:r>
            <a:r>
              <a:rPr lang="en-US" sz="2500" smtClean="0">
                <a:solidFill>
                  <a:srgbClr val="800000"/>
                </a:solidFill>
              </a:rPr>
              <a:t>deliberately changed by the scientist</a:t>
            </a:r>
            <a:r>
              <a:rPr lang="en-US" sz="2500" smtClean="0">
                <a:solidFill>
                  <a:srgbClr val="222268"/>
                </a:solidFill>
              </a:rPr>
              <a:t>.</a:t>
            </a:r>
            <a:endParaRPr lang="en-US" sz="2500" smtClean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3717925"/>
            <a:ext cx="4419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b) The dependent variable is the </a:t>
            </a:r>
            <a:r>
              <a:rPr lang="en-US" sz="2200">
                <a:solidFill>
                  <a:srgbClr val="FF0000"/>
                </a:solidFill>
              </a:rPr>
              <a:t>one observed during the experiment.  </a:t>
            </a:r>
            <a:r>
              <a:rPr lang="en-US" sz="2200"/>
              <a:t>The dependent variable is the data we collect during the experiment.  This data is collected as a result of changing the independent variable.</a:t>
            </a:r>
          </a:p>
          <a:p>
            <a:pPr eaLnBrk="1" hangingPunct="1"/>
            <a:endParaRPr lang="en-US" sz="22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1200" y="609600"/>
            <a:ext cx="335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c) In the above example, what is the independent variable?  </a:t>
            </a:r>
          </a:p>
          <a:p>
            <a:pPr eaLnBrk="1" hangingPunct="1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1200" y="1981200"/>
            <a:ext cx="3352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>
                <a:solidFill>
                  <a:srgbClr val="FF6600"/>
                </a:solidFill>
              </a:rPr>
              <a:t>It is the addition of the vaccine to the pills that were given to the volunteers.</a:t>
            </a:r>
          </a:p>
          <a:p>
            <a:pPr eaLnBrk="1" hangingPunct="1"/>
            <a:endParaRPr lang="en-US" sz="250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72200" y="3657600"/>
            <a:ext cx="297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1E4649"/>
                </a:solidFill>
              </a:rPr>
              <a:t>d) 	In the above example, what is the dependent variable? </a:t>
            </a:r>
          </a:p>
          <a:p>
            <a:pPr eaLnBrk="1" hangingPunct="1"/>
            <a:endParaRPr lang="en-US">
              <a:solidFill>
                <a:srgbClr val="1E4649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9800" y="52879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The observed health of the people receiving the pills.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2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400" b="1" dirty="0">
                <a:latin typeface="Arial" charset="0"/>
                <a:ea typeface="ＭＳ Ｐゴシック" charset="0"/>
                <a:cs typeface="ＭＳ Ｐゴシック" charset="0"/>
              </a:rPr>
              <a:t>Step </a:t>
            </a:r>
            <a:r>
              <a:rPr lang="en-US" sz="3400" b="1" dirty="0" smtClean="0">
                <a:latin typeface="Arial" charset="0"/>
                <a:ea typeface="ＭＳ Ｐゴシック" charset="0"/>
                <a:cs typeface="ＭＳ Ｐゴシック" charset="0"/>
              </a:rPr>
              <a:t>5 and 6:  </a:t>
            </a:r>
            <a:r>
              <a:rPr lang="en-US" sz="3400" b="1" dirty="0">
                <a:latin typeface="Arial" charset="0"/>
                <a:ea typeface="ＭＳ Ｐゴシック" charset="0"/>
                <a:cs typeface="ＭＳ Ｐゴシック" charset="0"/>
              </a:rPr>
              <a:t>Recording and Analyzing Results</a:t>
            </a:r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28600" y="838200"/>
            <a:ext cx="8534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08000" indent="-508000" eaLnBrk="1" hangingPunct="1"/>
            <a:r>
              <a:rPr lang="en-US" sz="2900" dirty="0">
                <a:solidFill>
                  <a:srgbClr val="CB3BAE"/>
                </a:solidFill>
              </a:rPr>
              <a:t>1.  The data that has been collected must be organized and analyzed to determine whether the data are reliable.</a:t>
            </a:r>
          </a:p>
          <a:p>
            <a:pPr marL="508000" indent="-508000" eaLnBrk="1" hangingPunct="1"/>
            <a:endParaRPr lang="en-US" sz="2900" dirty="0">
              <a:solidFill>
                <a:srgbClr val="CB3BA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2852936"/>
            <a:ext cx="3048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08000" indent="-508000" eaLnBrk="1" hangingPunct="1"/>
            <a:r>
              <a:rPr lang="en-US" sz="3200" dirty="0">
                <a:solidFill>
                  <a:srgbClr val="222268"/>
                </a:solidFill>
              </a:rPr>
              <a:t>2. </a:t>
            </a:r>
            <a:r>
              <a:rPr lang="en-US" sz="3200" dirty="0" smtClean="0">
                <a:solidFill>
                  <a:srgbClr val="222268"/>
                </a:solidFill>
              </a:rPr>
              <a:t>Does </a:t>
            </a:r>
            <a:r>
              <a:rPr lang="en-US" sz="3200" dirty="0">
                <a:solidFill>
                  <a:srgbClr val="222268"/>
                </a:solidFill>
              </a:rPr>
              <a:t>the data support or not support the hypothesis?</a:t>
            </a:r>
          </a:p>
          <a:p>
            <a:pPr marL="508000" indent="-508000" eaLnBrk="1" hangingPunct="1"/>
            <a:endParaRPr lang="en-US" sz="3200" dirty="0">
              <a:solidFill>
                <a:srgbClr val="222268"/>
              </a:solidFill>
            </a:endParaRPr>
          </a:p>
        </p:txBody>
      </p:sp>
      <p:pic>
        <p:nvPicPr>
          <p:cNvPr id="2" name="Picture 1" descr="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6" y="2357498"/>
            <a:ext cx="5578624" cy="42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Step </a:t>
            </a:r>
            <a:r>
              <a:rPr lang="en-US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7:  </a:t>
            </a: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Drawing Conclusions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6106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900" dirty="0">
                <a:solidFill>
                  <a:srgbClr val="800000"/>
                </a:solidFill>
                <a:latin typeface="Arial" pitchFamily="31" charset="0"/>
                <a:ea typeface="+mn-ea"/>
                <a:cs typeface="+mn-cs"/>
              </a:rPr>
              <a:t>The evidence from the experiment is used to determine if the hypothesis is </a:t>
            </a:r>
            <a:r>
              <a:rPr lang="en-US" sz="2900" u="sng" dirty="0">
                <a:solidFill>
                  <a:schemeClr val="accent1">
                    <a:lumMod val="25000"/>
                  </a:schemeClr>
                </a:solidFill>
                <a:latin typeface="Arial" pitchFamily="31" charset="0"/>
                <a:ea typeface="+mn-ea"/>
                <a:cs typeface="+mn-cs"/>
              </a:rPr>
              <a:t>proven or disproven. 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04800" y="2057400"/>
            <a:ext cx="426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dirty="0"/>
              <a:t>Experiments must be repeated over and over.  When repeated, the results should always be the same before a valid conclusion can be reached.  </a:t>
            </a:r>
          </a:p>
          <a:p>
            <a:pPr eaLnBrk="1" hangingPunct="1"/>
            <a:endParaRPr lang="en-US" sz="3100" dirty="0"/>
          </a:p>
        </p:txBody>
      </p:sp>
      <p:pic>
        <p:nvPicPr>
          <p:cNvPr id="2" name="Picture 1" descr="lab resul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0" y="2348880"/>
            <a:ext cx="527636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Forming a Theory</a:t>
            </a:r>
          </a:p>
        </p:txBody>
      </p:sp>
      <p:pic>
        <p:nvPicPr>
          <p:cNvPr id="24579" name="Picture 2" descr="333947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95400"/>
            <a:ext cx="3690938" cy="5029200"/>
          </a:xfrm>
          <a:prstGeom prst="rect">
            <a:avLst/>
          </a:prstGeom>
          <a:ln w="57150" cap="sq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28600" y="1066800"/>
            <a:ext cx="2362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8000"/>
                </a:solidFill>
              </a:rPr>
              <a:t>A theory may be formed after the hypothesis has been tested many times and is supported by much evidence.</a:t>
            </a:r>
          </a:p>
          <a:p>
            <a:pPr eaLnBrk="1" hangingPunct="1"/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1219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Theory: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1981200"/>
            <a:ext cx="28194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900">
                <a:solidFill>
                  <a:srgbClr val="FF0000"/>
                </a:solidFill>
              </a:rPr>
              <a:t>A broad and comprehensive statement of what is thought to be true.</a:t>
            </a:r>
          </a:p>
          <a:p>
            <a:pPr eaLnBrk="1" hangingPunct="1"/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4495800"/>
            <a:ext cx="2514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900"/>
              <a:t>A theory is supported by considerable evidence.</a:t>
            </a:r>
          </a:p>
          <a:p>
            <a:pPr eaLnBrk="1" hangingPunct="1"/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01441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Science?</a:t>
            </a:r>
          </a:p>
        </p:txBody>
      </p:sp>
      <p:pic>
        <p:nvPicPr>
          <p:cNvPr id="4098" name="Picture 2" descr="202057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88595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 descr="DownloadedFil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0"/>
            <a:ext cx="210343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1143000"/>
            <a:ext cx="464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The goal of science is to investigate and understand the natural world, to explain events in the natural world, and to use those explanations to make useful predictions.</a:t>
            </a:r>
          </a:p>
          <a:p>
            <a:pPr eaLnBrk="1" hangingPunct="1"/>
            <a:endParaRPr lang="en-US" sz="2000"/>
          </a:p>
        </p:txBody>
      </p:sp>
      <p:pic>
        <p:nvPicPr>
          <p:cNvPr id="1434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1985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819400"/>
            <a:ext cx="3505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FF0000"/>
                </a:solidFill>
              </a:rPr>
              <a:t>1.  Science deals only with the natural world.</a:t>
            </a:r>
          </a:p>
          <a:p>
            <a:pPr eaLnBrk="1" hangingPunct="1"/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3886200"/>
            <a:ext cx="266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/>
              <a:t>2.  Scientists: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267200"/>
            <a:ext cx="365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collect and organize information in a careful, orderly way, looking for patterns and connections between events.</a:t>
            </a:r>
          </a:p>
          <a:p>
            <a:pPr eaLnBrk="1" hangingPunct="1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3429000"/>
            <a:ext cx="3733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8000"/>
                </a:solidFill>
              </a:rPr>
              <a:t>3.  Scientists propose ___________ that can be ______ by examining evidence.</a:t>
            </a:r>
          </a:p>
          <a:p>
            <a:pPr eaLnBrk="1" hangingPunct="1"/>
            <a:endParaRPr lang="en-US" sz="260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810000"/>
            <a:ext cx="266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FF0000"/>
                </a:solidFill>
              </a:rPr>
              <a:t>explanations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4233019"/>
            <a:ext cx="182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FF0000"/>
                </a:solidFill>
              </a:rPr>
              <a:t>tested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5657850"/>
            <a:ext cx="4572000" cy="1200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4.  Science is an organized way of using evidence to learn about the natural world. </a:t>
            </a:r>
          </a:p>
        </p:txBody>
      </p:sp>
    </p:spTree>
    <p:extLst>
      <p:ext uri="{BB962C8B-B14F-4D97-AF65-F5344CB8AC3E}">
        <p14:creationId xmlns:p14="http://schemas.microsoft.com/office/powerpoint/2010/main" val="120019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128" y="125760"/>
            <a:ext cx="57912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2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How is Science Done?</a:t>
            </a:r>
          </a:p>
        </p:txBody>
      </p:sp>
      <p:pic>
        <p:nvPicPr>
          <p:cNvPr id="6146" name="Pictur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0"/>
            <a:ext cx="1379537" cy="1841500"/>
          </a:xfrm>
          <a:prstGeom prst="rect">
            <a:avLst/>
          </a:prstGeom>
          <a:noFill/>
          <a:ln w="381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7963" cy="1846263"/>
          </a:xfrm>
          <a:prstGeom prst="rect">
            <a:avLst/>
          </a:prstGeom>
          <a:noFill/>
          <a:ln w="381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209800"/>
            <a:ext cx="36576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 dirty="0"/>
              <a:t>Science begins with an </a:t>
            </a:r>
            <a:r>
              <a:rPr lang="en-US" sz="2700" dirty="0" smtClean="0"/>
              <a:t>___________</a:t>
            </a:r>
            <a:r>
              <a:rPr lang="en-US" sz="2700" dirty="0"/>
              <a:t>.  </a:t>
            </a:r>
          </a:p>
          <a:p>
            <a:pPr eaLnBrk="1" hangingPunct="1"/>
            <a:endParaRPr lang="en-US" sz="2700" dirty="0"/>
          </a:p>
          <a:p>
            <a:pPr eaLnBrk="1" hangingPunct="1"/>
            <a:r>
              <a:rPr lang="en-US" sz="2700" dirty="0"/>
              <a:t>This is the process of gathering information about events or processes in a careful, orderly way.</a:t>
            </a:r>
          </a:p>
          <a:p>
            <a:pPr eaLnBrk="1" hangingPunct="1"/>
            <a:endParaRPr lang="en-US" sz="27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2590800"/>
            <a:ext cx="215800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observation</a:t>
            </a:r>
          </a:p>
        </p:txBody>
      </p:sp>
      <p:pic>
        <p:nvPicPr>
          <p:cNvPr id="8" name="Picture 7" descr="observ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0384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638800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300">
                <a:solidFill>
                  <a:srgbClr val="FF0000"/>
                </a:solidFill>
              </a:rPr>
              <a:t>Data</a:t>
            </a:r>
            <a:r>
              <a:rPr lang="en-US" sz="3300">
                <a:solidFill>
                  <a:srgbClr val="0000FF"/>
                </a:solidFill>
              </a:rPr>
              <a:t> is the information gathered from making observations.</a:t>
            </a:r>
          </a:p>
          <a:p>
            <a:pPr eaLnBrk="1" hangingPunct="1"/>
            <a:endParaRPr lang="en-US" sz="330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9383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81534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700" b="1">
                <a:solidFill>
                  <a:srgbClr val="FF0000"/>
                </a:solidFill>
              </a:rPr>
              <a:t>There are two types of data: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47800" y="1295400"/>
            <a:ext cx="41910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>
                <a:solidFill>
                  <a:srgbClr val="FFFF00"/>
                </a:solidFill>
              </a:rPr>
              <a:t>Quantitative data are: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1295400"/>
            <a:ext cx="3733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 b="1">
                <a:solidFill>
                  <a:srgbClr val="FFD1D1"/>
                </a:solidFill>
              </a:rPr>
              <a:t>numbers and are obtained by counting or measuring.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5896" y="2636912"/>
            <a:ext cx="4902696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Qualitative data are:</a:t>
            </a:r>
          </a:p>
          <a:p>
            <a:pPr eaLnBrk="1" hangingPunct="1"/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12976"/>
            <a:ext cx="36576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  <a:latin typeface="Arial" pitchFamily="-111" charset="0"/>
                <a:ea typeface="+mn-ea"/>
                <a:cs typeface="+mn-cs"/>
              </a:rPr>
              <a:t>Descriptions that 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Arial" pitchFamily="-111" charset="0"/>
                <a:ea typeface="+mn-ea"/>
                <a:cs typeface="+mn-cs"/>
              </a:rPr>
              <a:t>involve characteristics that cannot be </a:t>
            </a: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  <a:latin typeface="Arial" pitchFamily="-111" charset="0"/>
                <a:ea typeface="+mn-ea"/>
                <a:cs typeface="+mn-cs"/>
              </a:rPr>
              <a:t>counted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Arial" pitchFamily="-111" charset="0"/>
                <a:ea typeface="+mn-ea"/>
                <a:cs typeface="+mn-cs"/>
              </a:rPr>
              <a:t> </a:t>
            </a: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  <a:latin typeface="Arial" pitchFamily="-111" charset="0"/>
                <a:ea typeface="+mn-ea"/>
                <a:cs typeface="+mn-cs"/>
              </a:rPr>
              <a:t>using your 5 senses.</a:t>
            </a:r>
            <a:endParaRPr lang="en-US" sz="3800" dirty="0">
              <a:solidFill>
                <a:schemeClr val="accent6">
                  <a:lumMod val="75000"/>
                </a:schemeClr>
              </a:solidFill>
              <a:latin typeface="Arial" pitchFamily="-11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84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156487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TextBox 3"/>
          <p:cNvSpPr txBox="1">
            <a:spLocks noChangeArrowheads="1"/>
          </p:cNvSpPr>
          <p:nvPr/>
        </p:nvSpPr>
        <p:spPr bwMode="auto">
          <a:xfrm rot="-985908">
            <a:off x="44450" y="3192463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</a:rPr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66490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Scientific Methods</a:t>
            </a:r>
          </a:p>
        </p:txBody>
      </p:sp>
      <p:pic>
        <p:nvPicPr>
          <p:cNvPr id="9218" name="Picture 2" descr="21472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952750" cy="3429000"/>
          </a:xfrm>
          <a:prstGeom prst="rect">
            <a:avLst/>
          </a:prstGeom>
          <a:noFill/>
          <a:ln w="381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295400"/>
            <a:ext cx="51816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chemeClr val="accent1">
                    <a:lumMod val="25000"/>
                  </a:schemeClr>
                </a:solidFill>
                <a:latin typeface="Arial" pitchFamily="-111" charset="0"/>
                <a:ea typeface="+mn-ea"/>
                <a:cs typeface="+mn-cs"/>
              </a:rPr>
              <a:t>The scientific method is: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1905000"/>
            <a:ext cx="5638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>
                <a:solidFill>
                  <a:srgbClr val="0000FF"/>
                </a:solidFill>
              </a:rPr>
              <a:t>A series of steps used by scientists to solve a problem or answer a question.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2971800"/>
            <a:ext cx="5638800" cy="3831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The Steps to the Scientific Method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Observation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Ask or Pose </a:t>
            </a: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a Question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Form a Hypothesis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Design </a:t>
            </a:r>
            <a:r>
              <a:rPr lang="en-US" sz="2700" dirty="0" smtClean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an Experiment</a:t>
            </a:r>
            <a:endParaRPr lang="en-US" sz="2700" dirty="0">
              <a:solidFill>
                <a:srgbClr val="660066"/>
              </a:solidFill>
              <a:latin typeface="Arial" pitchFamily="-111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Record Data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Analyze Data</a:t>
            </a:r>
            <a:endParaRPr lang="en-US" sz="2700" dirty="0">
              <a:solidFill>
                <a:srgbClr val="660066"/>
              </a:solidFill>
              <a:latin typeface="Arial" pitchFamily="-111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Draw </a:t>
            </a:r>
            <a:r>
              <a:rPr lang="en-US" sz="2700" dirty="0" smtClean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Conclusions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 smtClean="0">
                <a:solidFill>
                  <a:srgbClr val="660066"/>
                </a:solidFill>
                <a:latin typeface="Arial" pitchFamily="-111" charset="0"/>
                <a:ea typeface="+mn-ea"/>
                <a:cs typeface="+mn-cs"/>
              </a:rPr>
              <a:t>Communicate Results</a:t>
            </a:r>
            <a:endParaRPr lang="en-US" sz="2700" dirty="0">
              <a:solidFill>
                <a:srgbClr val="660066"/>
              </a:solidFill>
              <a:latin typeface="Arial" pitchFamily="-11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92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05594" y="3428206"/>
            <a:ext cx="6858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0" y="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100" b="1" dirty="0"/>
              <a:t>Step </a:t>
            </a:r>
            <a:r>
              <a:rPr lang="en-US" sz="2100" b="1" dirty="0" smtClean="0"/>
              <a:t>1 and 2: </a:t>
            </a:r>
            <a:endParaRPr lang="en-US" sz="2100" b="1" dirty="0"/>
          </a:p>
          <a:p>
            <a:pPr algn="ctr" eaLnBrk="1" hangingPunct="1"/>
            <a:r>
              <a:rPr lang="en-US" sz="2100" b="1" dirty="0"/>
              <a:t>Observation / Asking a Question</a:t>
            </a:r>
            <a:endParaRPr lang="en-US" sz="2100" dirty="0"/>
          </a:p>
          <a:p>
            <a:pPr algn="ctr" eaLnBrk="1" hangingPunct="1"/>
            <a:endParaRPr lang="en-US" sz="21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300" b="1" dirty="0"/>
              <a:t>Step </a:t>
            </a:r>
            <a:r>
              <a:rPr lang="en-US" sz="2300" b="1" dirty="0" smtClean="0"/>
              <a:t>3:  </a:t>
            </a:r>
            <a:r>
              <a:rPr lang="en-US" sz="2300" b="1" dirty="0"/>
              <a:t>Form a Hypothesis</a:t>
            </a:r>
            <a:endParaRPr lang="en-US" sz="2300" dirty="0"/>
          </a:p>
          <a:p>
            <a:pPr algn="ctr" eaLnBrk="1" hangingPunct="1"/>
            <a:endParaRPr lang="en-US" sz="23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143000"/>
            <a:ext cx="3581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>
                <a:solidFill>
                  <a:srgbClr val="0000FF"/>
                </a:solidFill>
              </a:rPr>
              <a:t>A problem or a question must first be identified.  </a:t>
            </a:r>
          </a:p>
          <a:p>
            <a:pPr eaLnBrk="1" hangingPunct="1"/>
            <a:endParaRPr lang="en-US" sz="250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886200"/>
            <a:ext cx="3581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FF"/>
                </a:solidFill>
              </a:rPr>
              <a:t>How much water can a root hair absorb?  </a:t>
            </a:r>
          </a:p>
          <a:p>
            <a:pPr eaLnBrk="1" hangingPunct="1"/>
            <a:endParaRPr lang="en-US" sz="2100">
              <a:solidFill>
                <a:srgbClr val="0000FF"/>
              </a:solidFill>
            </a:endParaRPr>
          </a:p>
          <a:p>
            <a:pPr eaLnBrk="1" hangingPunct="1"/>
            <a:r>
              <a:rPr lang="en-US" sz="2100">
                <a:solidFill>
                  <a:srgbClr val="0000FF"/>
                </a:solidFill>
              </a:rPr>
              <a:t>Why does a plant stem bend toward the light?  </a:t>
            </a:r>
          </a:p>
          <a:p>
            <a:pPr eaLnBrk="1" hangingPunct="1"/>
            <a:endParaRPr lang="en-US" sz="2100">
              <a:solidFill>
                <a:srgbClr val="0000FF"/>
              </a:solidFill>
            </a:endParaRPr>
          </a:p>
          <a:p>
            <a:pPr eaLnBrk="1" hangingPunct="1"/>
            <a:r>
              <a:rPr lang="en-US" sz="2100">
                <a:solidFill>
                  <a:srgbClr val="0000FF"/>
                </a:solidFill>
              </a:rPr>
              <a:t>What effect does temperature have on heart rate?</a:t>
            </a:r>
          </a:p>
          <a:p>
            <a:pPr eaLnBrk="1" hangingPunct="1"/>
            <a:endParaRPr lang="en-US" sz="2100">
              <a:solidFill>
                <a:srgbClr val="0000FF"/>
              </a:solidFill>
            </a:endParaRPr>
          </a:p>
        </p:txBody>
      </p:sp>
      <p:pic>
        <p:nvPicPr>
          <p:cNvPr id="10246" name="Picture 9" descr="ques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648"/>
            <a:ext cx="1592263" cy="180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8600" y="609600"/>
            <a:ext cx="4800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900">
                <a:solidFill>
                  <a:srgbClr val="FF0000"/>
                </a:solidFill>
              </a:rPr>
              <a:t>Hypothesis</a:t>
            </a:r>
          </a:p>
        </p:txBody>
      </p:sp>
      <p:pic>
        <p:nvPicPr>
          <p:cNvPr id="10248" name="Picture 11" descr="images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931988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0" y="1295400"/>
            <a:ext cx="3352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/>
              <a:t>A possible explanation to the question or problem.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2590800"/>
            <a:ext cx="5334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2BC631"/>
                </a:solidFill>
              </a:rPr>
              <a:t>It is simply a prediction and has not yet been </a:t>
            </a:r>
            <a:r>
              <a:rPr lang="en-US" sz="2600">
                <a:solidFill>
                  <a:srgbClr val="262626"/>
                </a:solidFill>
              </a:rPr>
              <a:t>proven or disproven.  </a:t>
            </a:r>
          </a:p>
          <a:p>
            <a:pPr eaLnBrk="1" hangingPunct="1"/>
            <a:endParaRPr lang="en-US" sz="2600">
              <a:solidFill>
                <a:srgbClr val="2BC63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3573016"/>
            <a:ext cx="3240360" cy="2923878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300" b="1" dirty="0" smtClean="0">
                <a:solidFill>
                  <a:srgbClr val="FF0000"/>
                </a:solidFill>
              </a:rPr>
              <a:t>It must be stated in a way that is testable.  </a:t>
            </a:r>
          </a:p>
          <a:p>
            <a:pPr eaLnBrk="1" hangingPunct="1">
              <a:defRPr/>
            </a:pPr>
            <a:r>
              <a:rPr lang="en-US" sz="2300" b="1" dirty="0" smtClean="0">
                <a:solidFill>
                  <a:srgbClr val="FF0000"/>
                </a:solidFill>
              </a:rPr>
              <a:t>A statement is considered “testable” if evidence can be collected that either does or does not support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3789040"/>
            <a:ext cx="184974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8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  <p:bldP spid="11" grpId="0"/>
      <p:bldP spid="13" grpId="0"/>
      <p:bldP spid="14" grpId="0"/>
      <p:bldP spid="1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81400" y="0"/>
            <a:ext cx="5562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/>
              <a:t>Step </a:t>
            </a:r>
            <a:r>
              <a:rPr lang="en-US" sz="2800" b="1" dirty="0" smtClean="0"/>
              <a:t>4:  </a:t>
            </a:r>
            <a:r>
              <a:rPr lang="en-US" sz="2800" b="1" dirty="0"/>
              <a:t>Designing </a:t>
            </a:r>
            <a:r>
              <a:rPr lang="en-US" sz="2800" b="1" dirty="0" smtClean="0"/>
              <a:t>an </a:t>
            </a:r>
            <a:r>
              <a:rPr lang="en-US" sz="2800" b="1" dirty="0"/>
              <a:t>Experiment</a:t>
            </a:r>
            <a:endParaRPr lang="en-US" sz="2800" dirty="0"/>
          </a:p>
          <a:p>
            <a:pPr algn="ctr" eaLnBrk="1" hangingPunct="1"/>
            <a:endParaRPr lang="en-US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1.  The factors in an experiment that can be changed are called </a:t>
            </a:r>
            <a:r>
              <a:rPr lang="en-US" sz="1600" u="sng">
                <a:solidFill>
                  <a:srgbClr val="FF6600"/>
                </a:solidFill>
              </a:rPr>
              <a:t>variables</a:t>
            </a:r>
            <a:r>
              <a:rPr lang="en-US" sz="1600">
                <a:solidFill>
                  <a:srgbClr val="FF6600"/>
                </a:solidFill>
              </a:rPr>
              <a:t>.</a:t>
            </a:r>
            <a:r>
              <a:rPr lang="en-US" sz="1600"/>
              <a:t>   Some example of variables would be:  changing the temperature, the amount of light present, time, concentration of solutions used.</a:t>
            </a:r>
          </a:p>
          <a:p>
            <a:pPr eaLnBrk="1" hangingPunct="1"/>
            <a:endParaRPr lang="en-US" sz="16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21336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2.  A controlled experiment works with </a:t>
            </a:r>
            <a:r>
              <a:rPr lang="en-US" sz="1600" u="sng">
                <a:solidFill>
                  <a:srgbClr val="FF6600"/>
                </a:solidFill>
              </a:rPr>
              <a:t>one variable at a time</a:t>
            </a:r>
            <a:r>
              <a:rPr lang="en-US" sz="1600">
                <a:solidFill>
                  <a:srgbClr val="FF6600"/>
                </a:solidFill>
              </a:rPr>
              <a:t>.  </a:t>
            </a:r>
            <a:r>
              <a:rPr lang="en-US" sz="1600"/>
              <a:t>If several variables were changed at the same time, the scientist would not know which variable was responsible for the observed results.</a:t>
            </a:r>
          </a:p>
          <a:p>
            <a:pPr eaLnBrk="1" hangingPunct="1"/>
            <a:endParaRPr lang="en-US" sz="1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276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3.  In a </a:t>
            </a:r>
            <a:r>
              <a:rPr lang="en-US" sz="1600" dirty="0" smtClean="0">
                <a:solidFill>
                  <a:srgbClr val="FF6600"/>
                </a:solidFill>
              </a:rPr>
              <a:t>“</a:t>
            </a:r>
            <a:r>
              <a:rPr lang="en-US" altLang="ja-JP" sz="1600" u="sng" dirty="0" smtClean="0">
                <a:solidFill>
                  <a:srgbClr val="FF6600"/>
                </a:solidFill>
              </a:rPr>
              <a:t>experiment</a:t>
            </a:r>
            <a:r>
              <a:rPr lang="en-US" sz="1600" dirty="0">
                <a:solidFill>
                  <a:srgbClr val="FF6600"/>
                </a:solidFill>
              </a:rPr>
              <a:t>”</a:t>
            </a:r>
            <a:r>
              <a:rPr lang="en-US" altLang="ja-JP" sz="1600" dirty="0">
                <a:solidFill>
                  <a:srgbClr val="FF6600"/>
                </a:solidFill>
              </a:rPr>
              <a:t> </a:t>
            </a:r>
            <a:r>
              <a:rPr lang="en-US" altLang="ja-JP" sz="1600" dirty="0"/>
              <a:t>only one variable is changed at a time.  All other variables should be unchanged or </a:t>
            </a:r>
            <a:r>
              <a:rPr lang="en-US" sz="1600" dirty="0"/>
              <a:t>“</a:t>
            </a:r>
            <a:r>
              <a:rPr lang="en-US" altLang="ja-JP" sz="1600" dirty="0"/>
              <a:t>controlled</a:t>
            </a:r>
            <a:r>
              <a:rPr lang="en-US" sz="1600" dirty="0"/>
              <a:t>”</a:t>
            </a:r>
            <a:r>
              <a:rPr lang="en-US" altLang="ja-JP" sz="1600" dirty="0"/>
              <a:t>.</a:t>
            </a:r>
          </a:p>
          <a:p>
            <a:pPr eaLnBrk="1" hangingPunct="1"/>
            <a:endParaRPr lang="en-US" sz="16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9624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4.  An experiment is based on the comparison between a ____________ with an ________________.</a:t>
            </a:r>
          </a:p>
          <a:p>
            <a:pPr eaLnBrk="1" hangingPunct="1"/>
            <a:endParaRPr 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3600" y="3962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6600"/>
                </a:solidFill>
              </a:rPr>
              <a:t>control group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421124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experimental group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4709368"/>
            <a:ext cx="685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a)  These two groups are identical except for one factor.</a:t>
            </a:r>
          </a:p>
          <a:p>
            <a:pPr eaLnBrk="1" hangingPunct="1"/>
            <a:r>
              <a:rPr lang="en-US" sz="1800"/>
              <a:t>b)  The control group serves as the comparison.  It is the same as the experiment group, except that the one variable that is being tested is removed.</a:t>
            </a:r>
          </a:p>
          <a:p>
            <a:pPr eaLnBrk="1" hangingPunct="1"/>
            <a:r>
              <a:rPr lang="en-US" sz="1800"/>
              <a:t>c)  The experimental group shows the effect of the variable that is being tested.</a:t>
            </a:r>
          </a:p>
          <a:p>
            <a:pPr eaLnBrk="1" hangingPunct="1"/>
            <a:endParaRPr lang="en-US" sz="1800"/>
          </a:p>
        </p:txBody>
      </p:sp>
      <p:pic>
        <p:nvPicPr>
          <p:cNvPr id="11273" name="Picture 11" descr="MC900287501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8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0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324549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9" y="0"/>
            <a:ext cx="3521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886200" y="228600"/>
            <a:ext cx="48768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>
                <a:solidFill>
                  <a:srgbClr val="FF0000"/>
                </a:solidFill>
              </a:rPr>
              <a:t>Example:</a:t>
            </a:r>
            <a:r>
              <a:rPr lang="en-US" sz="2200"/>
              <a:t>  In order to test the effectiveness of a new vaccine, 50 volunteers are selected and divided into two groups.  One group will be the control group and the other will be the experimental group.  Both groups are given a pill to take that is identical in size, shape, color and texture.  </a:t>
            </a:r>
          </a:p>
          <a:p>
            <a:pPr eaLnBrk="1" hangingPunct="1"/>
            <a:endParaRPr lang="en-US" sz="2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886200"/>
            <a:ext cx="495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Describe the control group.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 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Describe the experimental group.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 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What variables are kept constant? 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 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What variable is being changed?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14800" y="35814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Even though the volunteers are given identical looking pills, the control group will not actually receive the vaccine.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46482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This group will receive the vaccine.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3000" y="52578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The size, shape, color, and texture of the pill.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3000" y="60198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BC631"/>
                </a:solidFill>
              </a:rPr>
              <a:t>Whether or not the pill contains the vaccine.</a:t>
            </a:r>
          </a:p>
        </p:txBody>
      </p:sp>
    </p:spTree>
    <p:extLst>
      <p:ext uri="{BB962C8B-B14F-4D97-AF65-F5344CB8AC3E}">
        <p14:creationId xmlns:p14="http://schemas.microsoft.com/office/powerpoint/2010/main" val="239700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939</Words>
  <Application>Microsoft Macintosh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Science?</vt:lpstr>
      <vt:lpstr>How is Science Done?</vt:lpstr>
      <vt:lpstr>PowerPoint Presentation</vt:lpstr>
      <vt:lpstr>PowerPoint Presentation</vt:lpstr>
      <vt:lpstr>Scientific Methods</vt:lpstr>
      <vt:lpstr>PowerPoint Presentation</vt:lpstr>
      <vt:lpstr>PowerPoint Presentation</vt:lpstr>
      <vt:lpstr>PowerPoint Presentation</vt:lpstr>
      <vt:lpstr>There are two variables in an experiment:</vt:lpstr>
      <vt:lpstr>Step 5 and 6:  Recording and Analyzing Results </vt:lpstr>
      <vt:lpstr>Step 7:  Drawing Conclusions </vt:lpstr>
      <vt:lpstr>Forming a Theory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1</cp:revision>
  <dcterms:created xsi:type="dcterms:W3CDTF">2014-07-13T22:28:34Z</dcterms:created>
  <dcterms:modified xsi:type="dcterms:W3CDTF">2014-07-13T22:32:16Z</dcterms:modified>
</cp:coreProperties>
</file>